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42"/>
  </p:notesMasterIdLst>
  <p:sldIdLst>
    <p:sldId id="256" r:id="rId5"/>
    <p:sldId id="266" r:id="rId6"/>
    <p:sldId id="346" r:id="rId7"/>
    <p:sldId id="347" r:id="rId8"/>
    <p:sldId id="348" r:id="rId9"/>
    <p:sldId id="349" r:id="rId10"/>
    <p:sldId id="350" r:id="rId11"/>
    <p:sldId id="351" r:id="rId12"/>
    <p:sldId id="352" r:id="rId13"/>
    <p:sldId id="353" r:id="rId14"/>
    <p:sldId id="354" r:id="rId15"/>
    <p:sldId id="356" r:id="rId16"/>
    <p:sldId id="357" r:id="rId17"/>
    <p:sldId id="358" r:id="rId18"/>
    <p:sldId id="359" r:id="rId19"/>
    <p:sldId id="360" r:id="rId20"/>
    <p:sldId id="361" r:id="rId21"/>
    <p:sldId id="362" r:id="rId22"/>
    <p:sldId id="363" r:id="rId23"/>
    <p:sldId id="364" r:id="rId24"/>
    <p:sldId id="365" r:id="rId25"/>
    <p:sldId id="366" r:id="rId26"/>
    <p:sldId id="367" r:id="rId27"/>
    <p:sldId id="368" r:id="rId28"/>
    <p:sldId id="378" r:id="rId29"/>
    <p:sldId id="370" r:id="rId30"/>
    <p:sldId id="369" r:id="rId31"/>
    <p:sldId id="380" r:id="rId32"/>
    <p:sldId id="379" r:id="rId33"/>
    <p:sldId id="372" r:id="rId34"/>
    <p:sldId id="371" r:id="rId35"/>
    <p:sldId id="373" r:id="rId36"/>
    <p:sldId id="374" r:id="rId37"/>
    <p:sldId id="375" r:id="rId38"/>
    <p:sldId id="376" r:id="rId39"/>
    <p:sldId id="377" r:id="rId40"/>
    <p:sldId id="265"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5976572-4615-1247-9EC2-A0BF91A7C5CF}">
          <p14:sldIdLst>
            <p14:sldId id="256"/>
          </p14:sldIdLst>
        </p14:section>
        <p14:section name="Introduction" id="{C6D2C62A-29AC-DF49-90A9-375B40BAD281}">
          <p14:sldIdLst/>
        </p14:section>
        <p14:section name="Introduction" id="{E8894705-9979-5B45-8CA4-58B02FAEC1DA}">
          <p14:sldIdLst>
            <p14:sldId id="266"/>
            <p14:sldId id="346"/>
            <p14:sldId id="347"/>
            <p14:sldId id="348"/>
            <p14:sldId id="349"/>
            <p14:sldId id="350"/>
            <p14:sldId id="351"/>
            <p14:sldId id="352"/>
            <p14:sldId id="353"/>
            <p14:sldId id="354"/>
            <p14:sldId id="356"/>
            <p14:sldId id="357"/>
            <p14:sldId id="358"/>
            <p14:sldId id="359"/>
            <p14:sldId id="360"/>
            <p14:sldId id="361"/>
            <p14:sldId id="362"/>
            <p14:sldId id="363"/>
            <p14:sldId id="364"/>
            <p14:sldId id="365"/>
            <p14:sldId id="366"/>
            <p14:sldId id="367"/>
            <p14:sldId id="368"/>
            <p14:sldId id="378"/>
            <p14:sldId id="370"/>
            <p14:sldId id="369"/>
            <p14:sldId id="380"/>
            <p14:sldId id="379"/>
            <p14:sldId id="372"/>
            <p14:sldId id="371"/>
            <p14:sldId id="373"/>
            <p14:sldId id="374"/>
            <p14:sldId id="375"/>
            <p14:sldId id="376"/>
            <p14:sldId id="377"/>
          </p14:sldIdLst>
        </p14:section>
        <p14:section name="Background" id="{FC0075C5-0595-084F-AC09-6CDF38C7AF0A}">
          <p14:sldIdLst>
            <p14:sldId id="26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8"/>
    <p:restoredTop sz="83761"/>
  </p:normalViewPr>
  <p:slideViewPr>
    <p:cSldViewPr snapToGrid="0">
      <p:cViewPr varScale="1">
        <p:scale>
          <a:sx n="110" d="100"/>
          <a:sy n="110" d="100"/>
        </p:scale>
        <p:origin x="1496"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A4CCCD-3F17-1449-A0E9-15F7710D1B4A}" type="doc">
      <dgm:prSet loTypeId="urn:microsoft.com/office/officeart/2005/8/layout/process1" loCatId="" qsTypeId="urn:microsoft.com/office/officeart/2005/8/quickstyle/simple1" qsCatId="simple" csTypeId="urn:microsoft.com/office/officeart/2005/8/colors/accent3_2" csCatId="accent3" phldr="1"/>
      <dgm:spPr/>
    </dgm:pt>
    <dgm:pt modelId="{4A43CA8E-E416-9A4B-9B55-6CA7F137D90E}">
      <dgm:prSet phldrT="[Text]"/>
      <dgm:spPr/>
      <dgm:t>
        <a:bodyPr/>
        <a:lstStyle/>
        <a:p>
          <a:r>
            <a:rPr lang="en-US" dirty="0"/>
            <a:t>2023</a:t>
          </a:r>
        </a:p>
      </dgm:t>
    </dgm:pt>
    <dgm:pt modelId="{6D7CE2A3-E94D-0449-9A52-2BEAD983CA24}" type="parTrans" cxnId="{F55F2DBA-827F-BA48-B00D-D3D7013D9A59}">
      <dgm:prSet/>
      <dgm:spPr/>
      <dgm:t>
        <a:bodyPr/>
        <a:lstStyle/>
        <a:p>
          <a:endParaRPr lang="en-US"/>
        </a:p>
      </dgm:t>
    </dgm:pt>
    <dgm:pt modelId="{5B94EBA6-4460-A44E-8837-F963F56E4FE9}" type="sibTrans" cxnId="{F55F2DBA-827F-BA48-B00D-D3D7013D9A59}">
      <dgm:prSet/>
      <dgm:spPr/>
      <dgm:t>
        <a:bodyPr/>
        <a:lstStyle/>
        <a:p>
          <a:endParaRPr lang="en-US"/>
        </a:p>
      </dgm:t>
    </dgm:pt>
    <dgm:pt modelId="{AFED98B2-EF67-D44B-9A0F-2FA4C3F39C1A}">
      <dgm:prSet phldrT="[Text]"/>
      <dgm:spPr/>
      <dgm:t>
        <a:bodyPr/>
        <a:lstStyle/>
        <a:p>
          <a:r>
            <a:rPr lang="en-US" dirty="0"/>
            <a:t>2024</a:t>
          </a:r>
        </a:p>
      </dgm:t>
    </dgm:pt>
    <dgm:pt modelId="{CB04981C-54BE-4943-86D3-BBFBD7ABEB63}" type="parTrans" cxnId="{B6046532-21B4-2C4C-89D5-A8629D8B0671}">
      <dgm:prSet/>
      <dgm:spPr/>
      <dgm:t>
        <a:bodyPr/>
        <a:lstStyle/>
        <a:p>
          <a:endParaRPr lang="en-US"/>
        </a:p>
      </dgm:t>
    </dgm:pt>
    <dgm:pt modelId="{EEE6851C-527A-2E48-A0E1-A4CC1968C14F}" type="sibTrans" cxnId="{B6046532-21B4-2C4C-89D5-A8629D8B0671}">
      <dgm:prSet/>
      <dgm:spPr/>
      <dgm:t>
        <a:bodyPr/>
        <a:lstStyle/>
        <a:p>
          <a:endParaRPr lang="en-US"/>
        </a:p>
      </dgm:t>
    </dgm:pt>
    <dgm:pt modelId="{B2D9A733-C88D-6D4B-AD49-CF62905922BD}">
      <dgm:prSet phldrT="[Text]"/>
      <dgm:spPr/>
      <dgm:t>
        <a:bodyPr/>
        <a:lstStyle/>
        <a:p>
          <a:r>
            <a:rPr lang="en-US" dirty="0"/>
            <a:t>2025</a:t>
          </a:r>
        </a:p>
      </dgm:t>
    </dgm:pt>
    <dgm:pt modelId="{5E0D5A12-0BF9-334C-A890-46FDB1BF9E2B}" type="parTrans" cxnId="{5E9BBBA1-263E-6D4A-AD8F-D1AC82683C32}">
      <dgm:prSet/>
      <dgm:spPr/>
      <dgm:t>
        <a:bodyPr/>
        <a:lstStyle/>
        <a:p>
          <a:endParaRPr lang="en-US"/>
        </a:p>
      </dgm:t>
    </dgm:pt>
    <dgm:pt modelId="{0AE9E803-52C1-E742-8792-BB7B7124F6A0}" type="sibTrans" cxnId="{5E9BBBA1-263E-6D4A-AD8F-D1AC82683C32}">
      <dgm:prSet/>
      <dgm:spPr/>
      <dgm:t>
        <a:bodyPr/>
        <a:lstStyle/>
        <a:p>
          <a:endParaRPr lang="en-US"/>
        </a:p>
      </dgm:t>
    </dgm:pt>
    <dgm:pt modelId="{68DA9AC3-D3DA-1D4D-8CA1-767241B22C98}" type="pres">
      <dgm:prSet presAssocID="{2BA4CCCD-3F17-1449-A0E9-15F7710D1B4A}" presName="Name0" presStyleCnt="0">
        <dgm:presLayoutVars>
          <dgm:dir/>
          <dgm:resizeHandles val="exact"/>
        </dgm:presLayoutVars>
      </dgm:prSet>
      <dgm:spPr/>
    </dgm:pt>
    <dgm:pt modelId="{9EA45A34-E899-BC45-A64F-5C35D9C3F255}" type="pres">
      <dgm:prSet presAssocID="{4A43CA8E-E416-9A4B-9B55-6CA7F137D90E}" presName="node" presStyleLbl="node1" presStyleIdx="0" presStyleCnt="3" custScaleX="20096">
        <dgm:presLayoutVars>
          <dgm:bulletEnabled val="1"/>
        </dgm:presLayoutVars>
      </dgm:prSet>
      <dgm:spPr/>
    </dgm:pt>
    <dgm:pt modelId="{612CF788-4D5D-794F-8275-ABD281BFF652}" type="pres">
      <dgm:prSet presAssocID="{5B94EBA6-4460-A44E-8837-F963F56E4FE9}" presName="sibTrans" presStyleLbl="sibTrans2D1" presStyleIdx="0" presStyleCnt="2"/>
      <dgm:spPr/>
    </dgm:pt>
    <dgm:pt modelId="{731E35B9-2AB5-8347-8E27-3A0AFB3FA766}" type="pres">
      <dgm:prSet presAssocID="{5B94EBA6-4460-A44E-8837-F963F56E4FE9}" presName="connectorText" presStyleLbl="sibTrans2D1" presStyleIdx="0" presStyleCnt="2"/>
      <dgm:spPr/>
    </dgm:pt>
    <dgm:pt modelId="{E2ED05E6-2A64-FC41-AF28-021B42FDAA8F}" type="pres">
      <dgm:prSet presAssocID="{AFED98B2-EF67-D44B-9A0F-2FA4C3F39C1A}" presName="node" presStyleLbl="node1" presStyleIdx="1" presStyleCnt="3" custScaleX="20529">
        <dgm:presLayoutVars>
          <dgm:bulletEnabled val="1"/>
        </dgm:presLayoutVars>
      </dgm:prSet>
      <dgm:spPr/>
    </dgm:pt>
    <dgm:pt modelId="{7F9F40B2-8D5F-234B-8270-40ADC810DAA6}" type="pres">
      <dgm:prSet presAssocID="{EEE6851C-527A-2E48-A0E1-A4CC1968C14F}" presName="sibTrans" presStyleLbl="sibTrans2D1" presStyleIdx="1" presStyleCnt="2"/>
      <dgm:spPr/>
    </dgm:pt>
    <dgm:pt modelId="{5F0AF45C-7B95-1C44-AE68-38FC36CC6C78}" type="pres">
      <dgm:prSet presAssocID="{EEE6851C-527A-2E48-A0E1-A4CC1968C14F}" presName="connectorText" presStyleLbl="sibTrans2D1" presStyleIdx="1" presStyleCnt="2"/>
      <dgm:spPr/>
    </dgm:pt>
    <dgm:pt modelId="{66CF97A5-C30E-1441-ADFB-974ADDDDDFEF}" type="pres">
      <dgm:prSet presAssocID="{B2D9A733-C88D-6D4B-AD49-CF62905922BD}" presName="node" presStyleLbl="node1" presStyleIdx="2" presStyleCnt="3" custScaleX="22459">
        <dgm:presLayoutVars>
          <dgm:bulletEnabled val="1"/>
        </dgm:presLayoutVars>
      </dgm:prSet>
      <dgm:spPr/>
    </dgm:pt>
  </dgm:ptLst>
  <dgm:cxnLst>
    <dgm:cxn modelId="{B9CC510B-C6EC-6C4F-8CF5-CF4DB920BDE1}" type="presOf" srcId="{2BA4CCCD-3F17-1449-A0E9-15F7710D1B4A}" destId="{68DA9AC3-D3DA-1D4D-8CA1-767241B22C98}" srcOrd="0" destOrd="0" presId="urn:microsoft.com/office/officeart/2005/8/layout/process1"/>
    <dgm:cxn modelId="{08DE3E24-B444-8E42-8BF8-CBEAD4A777DA}" type="presOf" srcId="{4A43CA8E-E416-9A4B-9B55-6CA7F137D90E}" destId="{9EA45A34-E899-BC45-A64F-5C35D9C3F255}" srcOrd="0" destOrd="0" presId="urn:microsoft.com/office/officeart/2005/8/layout/process1"/>
    <dgm:cxn modelId="{B6046532-21B4-2C4C-89D5-A8629D8B0671}" srcId="{2BA4CCCD-3F17-1449-A0E9-15F7710D1B4A}" destId="{AFED98B2-EF67-D44B-9A0F-2FA4C3F39C1A}" srcOrd="1" destOrd="0" parTransId="{CB04981C-54BE-4943-86D3-BBFBD7ABEB63}" sibTransId="{EEE6851C-527A-2E48-A0E1-A4CC1968C14F}"/>
    <dgm:cxn modelId="{C9B6FA76-6751-D241-8F4C-41D947BC4B4E}" type="presOf" srcId="{5B94EBA6-4460-A44E-8837-F963F56E4FE9}" destId="{612CF788-4D5D-794F-8275-ABD281BFF652}" srcOrd="0" destOrd="0" presId="urn:microsoft.com/office/officeart/2005/8/layout/process1"/>
    <dgm:cxn modelId="{F009D196-0FB4-A040-A798-BDEEAA01BA9E}" type="presOf" srcId="{B2D9A733-C88D-6D4B-AD49-CF62905922BD}" destId="{66CF97A5-C30E-1441-ADFB-974ADDDDDFEF}" srcOrd="0" destOrd="0" presId="urn:microsoft.com/office/officeart/2005/8/layout/process1"/>
    <dgm:cxn modelId="{C5A1E697-30A6-8C48-AD97-54150375919E}" type="presOf" srcId="{AFED98B2-EF67-D44B-9A0F-2FA4C3F39C1A}" destId="{E2ED05E6-2A64-FC41-AF28-021B42FDAA8F}" srcOrd="0" destOrd="0" presId="urn:microsoft.com/office/officeart/2005/8/layout/process1"/>
    <dgm:cxn modelId="{5E9BBBA1-263E-6D4A-AD8F-D1AC82683C32}" srcId="{2BA4CCCD-3F17-1449-A0E9-15F7710D1B4A}" destId="{B2D9A733-C88D-6D4B-AD49-CF62905922BD}" srcOrd="2" destOrd="0" parTransId="{5E0D5A12-0BF9-334C-A890-46FDB1BF9E2B}" sibTransId="{0AE9E803-52C1-E742-8792-BB7B7124F6A0}"/>
    <dgm:cxn modelId="{CBD21EB8-E14A-4641-B77C-F88B2D4F8784}" type="presOf" srcId="{5B94EBA6-4460-A44E-8837-F963F56E4FE9}" destId="{731E35B9-2AB5-8347-8E27-3A0AFB3FA766}" srcOrd="1" destOrd="0" presId="urn:microsoft.com/office/officeart/2005/8/layout/process1"/>
    <dgm:cxn modelId="{F55F2DBA-827F-BA48-B00D-D3D7013D9A59}" srcId="{2BA4CCCD-3F17-1449-A0E9-15F7710D1B4A}" destId="{4A43CA8E-E416-9A4B-9B55-6CA7F137D90E}" srcOrd="0" destOrd="0" parTransId="{6D7CE2A3-E94D-0449-9A52-2BEAD983CA24}" sibTransId="{5B94EBA6-4460-A44E-8837-F963F56E4FE9}"/>
    <dgm:cxn modelId="{A124C3DE-C72E-AF41-BF68-14B9D3FACD48}" type="presOf" srcId="{EEE6851C-527A-2E48-A0E1-A4CC1968C14F}" destId="{5F0AF45C-7B95-1C44-AE68-38FC36CC6C78}" srcOrd="1" destOrd="0" presId="urn:microsoft.com/office/officeart/2005/8/layout/process1"/>
    <dgm:cxn modelId="{50F2D8E8-1364-D54D-842E-3FB3250EE740}" type="presOf" srcId="{EEE6851C-527A-2E48-A0E1-A4CC1968C14F}" destId="{7F9F40B2-8D5F-234B-8270-40ADC810DAA6}" srcOrd="0" destOrd="0" presId="urn:microsoft.com/office/officeart/2005/8/layout/process1"/>
    <dgm:cxn modelId="{71565B39-6294-A64E-A973-07AFC26FADFE}" type="presParOf" srcId="{68DA9AC3-D3DA-1D4D-8CA1-767241B22C98}" destId="{9EA45A34-E899-BC45-A64F-5C35D9C3F255}" srcOrd="0" destOrd="0" presId="urn:microsoft.com/office/officeart/2005/8/layout/process1"/>
    <dgm:cxn modelId="{A0AD55DA-EDC2-984D-BFD8-2417DC62A647}" type="presParOf" srcId="{68DA9AC3-D3DA-1D4D-8CA1-767241B22C98}" destId="{612CF788-4D5D-794F-8275-ABD281BFF652}" srcOrd="1" destOrd="0" presId="urn:microsoft.com/office/officeart/2005/8/layout/process1"/>
    <dgm:cxn modelId="{E0933B47-BD78-1D47-9265-94829EC467BE}" type="presParOf" srcId="{612CF788-4D5D-794F-8275-ABD281BFF652}" destId="{731E35B9-2AB5-8347-8E27-3A0AFB3FA766}" srcOrd="0" destOrd="0" presId="urn:microsoft.com/office/officeart/2005/8/layout/process1"/>
    <dgm:cxn modelId="{00EB2B57-2AD5-9646-89F7-95CA142A0E58}" type="presParOf" srcId="{68DA9AC3-D3DA-1D4D-8CA1-767241B22C98}" destId="{E2ED05E6-2A64-FC41-AF28-021B42FDAA8F}" srcOrd="2" destOrd="0" presId="urn:microsoft.com/office/officeart/2005/8/layout/process1"/>
    <dgm:cxn modelId="{3067F6B0-82FE-7844-B24C-5AD8B6C4279B}" type="presParOf" srcId="{68DA9AC3-D3DA-1D4D-8CA1-767241B22C98}" destId="{7F9F40B2-8D5F-234B-8270-40ADC810DAA6}" srcOrd="3" destOrd="0" presId="urn:microsoft.com/office/officeart/2005/8/layout/process1"/>
    <dgm:cxn modelId="{093CB1BA-036B-1A4E-B8C9-C0A8BE3DCDF9}" type="presParOf" srcId="{7F9F40B2-8D5F-234B-8270-40ADC810DAA6}" destId="{5F0AF45C-7B95-1C44-AE68-38FC36CC6C78}" srcOrd="0" destOrd="0" presId="urn:microsoft.com/office/officeart/2005/8/layout/process1"/>
    <dgm:cxn modelId="{E8054BDC-9905-694C-8A7A-91BAA4ADEBDA}" type="presParOf" srcId="{68DA9AC3-D3DA-1D4D-8CA1-767241B22C98}" destId="{66CF97A5-C30E-1441-ADFB-974ADDDDDFEF}"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A4CCCD-3F17-1449-A0E9-15F7710D1B4A}" type="doc">
      <dgm:prSet loTypeId="urn:microsoft.com/office/officeart/2005/8/layout/vList6" loCatId="" qsTypeId="urn:microsoft.com/office/officeart/2005/8/quickstyle/simple1" qsCatId="simple" csTypeId="urn:microsoft.com/office/officeart/2005/8/colors/accent3_2" csCatId="accent3" phldr="1"/>
      <dgm:spPr/>
    </dgm:pt>
    <dgm:pt modelId="{4A43CA8E-E416-9A4B-9B55-6CA7F137D90E}">
      <dgm:prSet phldrT="[Text]" custT="1"/>
      <dgm:spPr/>
      <dgm:t>
        <a:bodyPr/>
        <a:lstStyle/>
        <a:p>
          <a:r>
            <a:rPr lang="en-US" sz="2000" dirty="0"/>
            <a:t>2023</a:t>
          </a:r>
        </a:p>
      </dgm:t>
    </dgm:pt>
    <dgm:pt modelId="{6D7CE2A3-E94D-0449-9A52-2BEAD983CA24}" type="parTrans" cxnId="{F55F2DBA-827F-BA48-B00D-D3D7013D9A59}">
      <dgm:prSet/>
      <dgm:spPr/>
      <dgm:t>
        <a:bodyPr/>
        <a:lstStyle/>
        <a:p>
          <a:endParaRPr lang="en-US"/>
        </a:p>
      </dgm:t>
    </dgm:pt>
    <dgm:pt modelId="{5B94EBA6-4460-A44E-8837-F963F56E4FE9}" type="sibTrans" cxnId="{F55F2DBA-827F-BA48-B00D-D3D7013D9A59}">
      <dgm:prSet/>
      <dgm:spPr/>
      <dgm:t>
        <a:bodyPr/>
        <a:lstStyle/>
        <a:p>
          <a:endParaRPr lang="en-US"/>
        </a:p>
      </dgm:t>
    </dgm:pt>
    <dgm:pt modelId="{AFED98B2-EF67-D44B-9A0F-2FA4C3F39C1A}">
      <dgm:prSet phldrT="[Text]" custT="1"/>
      <dgm:spPr/>
      <dgm:t>
        <a:bodyPr/>
        <a:lstStyle/>
        <a:p>
          <a:r>
            <a:rPr lang="en-US" sz="2000" dirty="0"/>
            <a:t>2024</a:t>
          </a:r>
        </a:p>
      </dgm:t>
    </dgm:pt>
    <dgm:pt modelId="{CB04981C-54BE-4943-86D3-BBFBD7ABEB63}" type="parTrans" cxnId="{B6046532-21B4-2C4C-89D5-A8629D8B0671}">
      <dgm:prSet/>
      <dgm:spPr/>
      <dgm:t>
        <a:bodyPr/>
        <a:lstStyle/>
        <a:p>
          <a:endParaRPr lang="en-US"/>
        </a:p>
      </dgm:t>
    </dgm:pt>
    <dgm:pt modelId="{EEE6851C-527A-2E48-A0E1-A4CC1968C14F}" type="sibTrans" cxnId="{B6046532-21B4-2C4C-89D5-A8629D8B0671}">
      <dgm:prSet/>
      <dgm:spPr/>
      <dgm:t>
        <a:bodyPr/>
        <a:lstStyle/>
        <a:p>
          <a:endParaRPr lang="en-US"/>
        </a:p>
      </dgm:t>
    </dgm:pt>
    <dgm:pt modelId="{B2D9A733-C88D-6D4B-AD49-CF62905922BD}">
      <dgm:prSet phldrT="[Text]" custT="1"/>
      <dgm:spPr/>
      <dgm:t>
        <a:bodyPr/>
        <a:lstStyle/>
        <a:p>
          <a:r>
            <a:rPr lang="en-US" sz="2000" dirty="0"/>
            <a:t>2025</a:t>
          </a:r>
        </a:p>
      </dgm:t>
    </dgm:pt>
    <dgm:pt modelId="{5E0D5A12-0BF9-334C-A890-46FDB1BF9E2B}" type="parTrans" cxnId="{5E9BBBA1-263E-6D4A-AD8F-D1AC82683C32}">
      <dgm:prSet/>
      <dgm:spPr/>
      <dgm:t>
        <a:bodyPr/>
        <a:lstStyle/>
        <a:p>
          <a:endParaRPr lang="en-US"/>
        </a:p>
      </dgm:t>
    </dgm:pt>
    <dgm:pt modelId="{0AE9E803-52C1-E742-8792-BB7B7124F6A0}" type="sibTrans" cxnId="{5E9BBBA1-263E-6D4A-AD8F-D1AC82683C32}">
      <dgm:prSet/>
      <dgm:spPr/>
      <dgm:t>
        <a:bodyPr/>
        <a:lstStyle/>
        <a:p>
          <a:endParaRPr lang="en-US"/>
        </a:p>
      </dgm:t>
    </dgm:pt>
    <dgm:pt modelId="{858BC743-968B-2B4F-B7C4-E57A342B6AC8}">
      <dgm:prSet/>
      <dgm:spPr/>
      <dgm:t>
        <a:bodyPr/>
        <a:lstStyle/>
        <a:p>
          <a:r>
            <a:rPr lang="en-US" dirty="0"/>
            <a:t>Research/Public </a:t>
          </a:r>
          <a:r>
            <a:rPr lang="en-US" dirty="0" err="1"/>
            <a:t>thinkering</a:t>
          </a:r>
          <a:endParaRPr lang="en-US" dirty="0"/>
        </a:p>
      </dgm:t>
    </dgm:pt>
    <dgm:pt modelId="{8E65B19A-9676-D047-B8D5-3E67642D03F5}" type="parTrans" cxnId="{D6681AC7-A20F-5A4F-946F-07CDF8739D53}">
      <dgm:prSet/>
      <dgm:spPr/>
      <dgm:t>
        <a:bodyPr/>
        <a:lstStyle/>
        <a:p>
          <a:endParaRPr lang="en-US"/>
        </a:p>
      </dgm:t>
    </dgm:pt>
    <dgm:pt modelId="{E5B40037-3D77-224C-B089-ED8D05B280B7}" type="sibTrans" cxnId="{D6681AC7-A20F-5A4F-946F-07CDF8739D53}">
      <dgm:prSet/>
      <dgm:spPr/>
      <dgm:t>
        <a:bodyPr/>
        <a:lstStyle/>
        <a:p>
          <a:endParaRPr lang="en-US"/>
        </a:p>
      </dgm:t>
    </dgm:pt>
    <dgm:pt modelId="{F0D341E2-44D9-0040-8FC4-385128E9C1D7}">
      <dgm:prSet/>
      <dgm:spPr/>
      <dgm:t>
        <a:bodyPr/>
        <a:lstStyle/>
        <a:p>
          <a:r>
            <a:rPr lang="en-US" dirty="0"/>
            <a:t>Model scope (text-to-video)</a:t>
          </a:r>
        </a:p>
      </dgm:t>
    </dgm:pt>
    <dgm:pt modelId="{B96763F5-3A57-6D4A-BFAE-1EC02E631014}" type="parTrans" cxnId="{7FE69C4A-A71D-D742-9F81-25414F513FCE}">
      <dgm:prSet/>
      <dgm:spPr/>
      <dgm:t>
        <a:bodyPr/>
        <a:lstStyle/>
        <a:p>
          <a:endParaRPr lang="en-US"/>
        </a:p>
      </dgm:t>
    </dgm:pt>
    <dgm:pt modelId="{3C222B69-3837-9B49-9DAF-ADF3C3C8487B}" type="sibTrans" cxnId="{7FE69C4A-A71D-D742-9F81-25414F513FCE}">
      <dgm:prSet/>
      <dgm:spPr/>
      <dgm:t>
        <a:bodyPr/>
        <a:lstStyle/>
        <a:p>
          <a:endParaRPr lang="en-US"/>
        </a:p>
      </dgm:t>
    </dgm:pt>
    <dgm:pt modelId="{595C67D2-4C92-484B-8995-5E9780E1E169}">
      <dgm:prSet/>
      <dgm:spPr/>
      <dgm:t>
        <a:bodyPr/>
        <a:lstStyle/>
        <a:p>
          <a:r>
            <a:rPr lang="en-US" dirty="0"/>
            <a:t>Stable Video Diffusion</a:t>
          </a:r>
        </a:p>
      </dgm:t>
    </dgm:pt>
    <dgm:pt modelId="{7C637680-C8FF-6C4F-A7D4-54C10D821A38}" type="parTrans" cxnId="{9BC3AC5F-E810-7D43-BA42-810EE30460D8}">
      <dgm:prSet/>
      <dgm:spPr/>
      <dgm:t>
        <a:bodyPr/>
        <a:lstStyle/>
        <a:p>
          <a:endParaRPr lang="en-US"/>
        </a:p>
      </dgm:t>
    </dgm:pt>
    <dgm:pt modelId="{5B710F09-690A-5D43-B240-4787F1A0E036}" type="sibTrans" cxnId="{9BC3AC5F-E810-7D43-BA42-810EE30460D8}">
      <dgm:prSet/>
      <dgm:spPr/>
      <dgm:t>
        <a:bodyPr/>
        <a:lstStyle/>
        <a:p>
          <a:endParaRPr lang="en-US"/>
        </a:p>
      </dgm:t>
    </dgm:pt>
    <dgm:pt modelId="{EF55847C-82CD-324D-A6F0-27188E7163E4}">
      <dgm:prSet/>
      <dgm:spPr/>
      <dgm:t>
        <a:bodyPr/>
        <a:lstStyle/>
        <a:p>
          <a:r>
            <a:rPr lang="en-US" dirty="0"/>
            <a:t>Runway Gen1</a:t>
          </a:r>
        </a:p>
      </dgm:t>
    </dgm:pt>
    <dgm:pt modelId="{FBF85DBC-941F-EA41-830B-5F5D668CC7DA}" type="parTrans" cxnId="{1DBC326A-0D86-3845-BD22-FE95B6EDEE8E}">
      <dgm:prSet/>
      <dgm:spPr/>
      <dgm:t>
        <a:bodyPr/>
        <a:lstStyle/>
        <a:p>
          <a:endParaRPr lang="en-US"/>
        </a:p>
      </dgm:t>
    </dgm:pt>
    <dgm:pt modelId="{E1A5FCBB-2BD3-3F42-B417-312D764B075A}" type="sibTrans" cxnId="{1DBC326A-0D86-3845-BD22-FE95B6EDEE8E}">
      <dgm:prSet/>
      <dgm:spPr/>
      <dgm:t>
        <a:bodyPr/>
        <a:lstStyle/>
        <a:p>
          <a:endParaRPr lang="en-US"/>
        </a:p>
      </dgm:t>
    </dgm:pt>
    <dgm:pt modelId="{6405D044-C18A-374E-8E0F-28404F67F46E}">
      <dgm:prSet/>
      <dgm:spPr/>
      <dgm:t>
        <a:bodyPr/>
        <a:lstStyle/>
        <a:p>
          <a:r>
            <a:rPr lang="en-US" dirty="0"/>
            <a:t>Runway Gen3 Alpha</a:t>
          </a:r>
        </a:p>
      </dgm:t>
    </dgm:pt>
    <dgm:pt modelId="{9F1DE6D5-78B7-C140-9983-27AB1BF32C1C}" type="parTrans" cxnId="{AAB92CB4-73B5-4B47-917F-3B403AECB1A2}">
      <dgm:prSet/>
      <dgm:spPr/>
      <dgm:t>
        <a:bodyPr/>
        <a:lstStyle/>
        <a:p>
          <a:endParaRPr lang="en-US"/>
        </a:p>
      </dgm:t>
    </dgm:pt>
    <dgm:pt modelId="{2DA5DD3F-A9AF-1C4A-8FE4-1057E4DFFAC2}" type="sibTrans" cxnId="{AAB92CB4-73B5-4B47-917F-3B403AECB1A2}">
      <dgm:prSet/>
      <dgm:spPr/>
      <dgm:t>
        <a:bodyPr/>
        <a:lstStyle/>
        <a:p>
          <a:endParaRPr lang="en-US"/>
        </a:p>
      </dgm:t>
    </dgm:pt>
    <dgm:pt modelId="{4E9F711D-B7A0-FD44-9079-5575CFAB12AF}">
      <dgm:prSet/>
      <dgm:spPr/>
      <dgm:t>
        <a:bodyPr/>
        <a:lstStyle/>
        <a:p>
          <a:r>
            <a:rPr lang="en-US" dirty="0"/>
            <a:t>OpenAI Sora</a:t>
          </a:r>
        </a:p>
      </dgm:t>
    </dgm:pt>
    <dgm:pt modelId="{582B8848-C855-B44E-8BB5-60877B38FC2C}" type="parTrans" cxnId="{EA5AE2C9-5D41-CB41-B927-B2633453924E}">
      <dgm:prSet/>
      <dgm:spPr/>
      <dgm:t>
        <a:bodyPr/>
        <a:lstStyle/>
        <a:p>
          <a:endParaRPr lang="en-US"/>
        </a:p>
      </dgm:t>
    </dgm:pt>
    <dgm:pt modelId="{87A1A6E7-5FFE-8F43-A198-CB82C6E6438B}" type="sibTrans" cxnId="{EA5AE2C9-5D41-CB41-B927-B2633453924E}">
      <dgm:prSet/>
      <dgm:spPr/>
      <dgm:t>
        <a:bodyPr/>
        <a:lstStyle/>
        <a:p>
          <a:endParaRPr lang="en-US"/>
        </a:p>
      </dgm:t>
    </dgm:pt>
    <dgm:pt modelId="{74F29656-6074-AA44-9C9B-C23206F41C64}">
      <dgm:prSet/>
      <dgm:spPr/>
      <dgm:t>
        <a:bodyPr/>
        <a:lstStyle/>
        <a:p>
          <a:r>
            <a:rPr lang="en-US" dirty="0"/>
            <a:t>Google VEO 2</a:t>
          </a:r>
        </a:p>
      </dgm:t>
    </dgm:pt>
    <dgm:pt modelId="{D2FC8AB1-C1DA-B845-AB67-AC15A441E337}" type="parTrans" cxnId="{29993907-075A-3646-A070-034DA17A1951}">
      <dgm:prSet/>
      <dgm:spPr/>
      <dgm:t>
        <a:bodyPr/>
        <a:lstStyle/>
        <a:p>
          <a:endParaRPr lang="en-US"/>
        </a:p>
      </dgm:t>
    </dgm:pt>
    <dgm:pt modelId="{99B38450-8232-9C47-A3B0-A5B31B9D1D59}" type="sibTrans" cxnId="{29993907-075A-3646-A070-034DA17A1951}">
      <dgm:prSet/>
      <dgm:spPr/>
      <dgm:t>
        <a:bodyPr/>
        <a:lstStyle/>
        <a:p>
          <a:endParaRPr lang="en-US"/>
        </a:p>
      </dgm:t>
    </dgm:pt>
    <dgm:pt modelId="{E95CBF21-DB9B-5340-8D0E-03A1EE6D7796}">
      <dgm:prSet/>
      <dgm:spPr/>
      <dgm:t>
        <a:bodyPr/>
        <a:lstStyle/>
        <a:p>
          <a:r>
            <a:rPr lang="en-US" dirty="0"/>
            <a:t>Longer, multi-shot</a:t>
          </a:r>
        </a:p>
      </dgm:t>
    </dgm:pt>
    <dgm:pt modelId="{EE651C0C-9BFA-F249-9943-87E5ADB9A0CF}" type="parTrans" cxnId="{987A3AA5-3155-7543-934D-4FFC13FBB712}">
      <dgm:prSet/>
      <dgm:spPr/>
      <dgm:t>
        <a:bodyPr/>
        <a:lstStyle/>
        <a:p>
          <a:endParaRPr lang="en-US"/>
        </a:p>
      </dgm:t>
    </dgm:pt>
    <dgm:pt modelId="{69BC4885-0B2D-2642-AC0F-F61CDC4F4BE3}" type="sibTrans" cxnId="{987A3AA5-3155-7543-934D-4FFC13FBB712}">
      <dgm:prSet/>
      <dgm:spPr/>
      <dgm:t>
        <a:bodyPr/>
        <a:lstStyle/>
        <a:p>
          <a:endParaRPr lang="en-US"/>
        </a:p>
      </dgm:t>
    </dgm:pt>
    <dgm:pt modelId="{6C721671-FE3F-124C-BD05-9F086A615BAF}">
      <dgm:prSet/>
      <dgm:spPr/>
      <dgm:t>
        <a:bodyPr/>
        <a:lstStyle/>
        <a:p>
          <a:r>
            <a:rPr lang="en-US" dirty="0"/>
            <a:t>Google VEO 3</a:t>
          </a:r>
        </a:p>
      </dgm:t>
    </dgm:pt>
    <dgm:pt modelId="{4DF7E71E-EC4A-9C46-9AD1-9EB153A7F1DF}" type="parTrans" cxnId="{12DA6318-935F-ED44-B1F6-186F70EDEC92}">
      <dgm:prSet/>
      <dgm:spPr/>
      <dgm:t>
        <a:bodyPr/>
        <a:lstStyle/>
        <a:p>
          <a:endParaRPr lang="en-US"/>
        </a:p>
      </dgm:t>
    </dgm:pt>
    <dgm:pt modelId="{4E2D4BCD-56A4-074C-AEB2-CE0A39061905}" type="sibTrans" cxnId="{12DA6318-935F-ED44-B1F6-186F70EDEC92}">
      <dgm:prSet/>
      <dgm:spPr/>
      <dgm:t>
        <a:bodyPr/>
        <a:lstStyle/>
        <a:p>
          <a:endParaRPr lang="en-US"/>
        </a:p>
      </dgm:t>
    </dgm:pt>
    <dgm:pt modelId="{7FBFBF39-810E-C543-A9A4-2E14863A557E}">
      <dgm:prSet/>
      <dgm:spPr/>
      <dgm:t>
        <a:bodyPr/>
        <a:lstStyle/>
        <a:p>
          <a:r>
            <a:rPr lang="en-US" dirty="0"/>
            <a:t>Sora 2</a:t>
          </a:r>
        </a:p>
      </dgm:t>
    </dgm:pt>
    <dgm:pt modelId="{560E7A62-6C33-E747-A427-B37C6ECCF4D6}" type="parTrans" cxnId="{13E263AF-82A3-274B-9CD3-38A6BB6DFB6F}">
      <dgm:prSet/>
      <dgm:spPr/>
      <dgm:t>
        <a:bodyPr/>
        <a:lstStyle/>
        <a:p>
          <a:endParaRPr lang="en-US"/>
        </a:p>
      </dgm:t>
    </dgm:pt>
    <dgm:pt modelId="{0CF8D046-2A11-A24F-8E78-52399CF99D33}" type="sibTrans" cxnId="{13E263AF-82A3-274B-9CD3-38A6BB6DFB6F}">
      <dgm:prSet/>
      <dgm:spPr/>
      <dgm:t>
        <a:bodyPr/>
        <a:lstStyle/>
        <a:p>
          <a:endParaRPr lang="en-US"/>
        </a:p>
      </dgm:t>
    </dgm:pt>
    <dgm:pt modelId="{570B6FC4-0F1A-DC45-B98B-305FB55982E9}" type="pres">
      <dgm:prSet presAssocID="{2BA4CCCD-3F17-1449-A0E9-15F7710D1B4A}" presName="Name0" presStyleCnt="0">
        <dgm:presLayoutVars>
          <dgm:dir/>
          <dgm:animLvl val="lvl"/>
          <dgm:resizeHandles/>
        </dgm:presLayoutVars>
      </dgm:prSet>
      <dgm:spPr/>
    </dgm:pt>
    <dgm:pt modelId="{B9779591-4A3A-CF4E-983C-1BA7774C0CAD}" type="pres">
      <dgm:prSet presAssocID="{4A43CA8E-E416-9A4B-9B55-6CA7F137D90E}" presName="linNode" presStyleCnt="0"/>
      <dgm:spPr/>
    </dgm:pt>
    <dgm:pt modelId="{8E1F3CC0-C1BD-9A45-B09E-A22E687B5125}" type="pres">
      <dgm:prSet presAssocID="{4A43CA8E-E416-9A4B-9B55-6CA7F137D90E}" presName="parentShp" presStyleLbl="node1" presStyleIdx="0" presStyleCnt="3" custScaleX="50421" custScaleY="43412">
        <dgm:presLayoutVars>
          <dgm:bulletEnabled val="1"/>
        </dgm:presLayoutVars>
      </dgm:prSet>
      <dgm:spPr/>
    </dgm:pt>
    <dgm:pt modelId="{14927322-E334-0845-8E61-EDF7D8B4B13F}" type="pres">
      <dgm:prSet presAssocID="{4A43CA8E-E416-9A4B-9B55-6CA7F137D90E}" presName="childShp" presStyleLbl="bgAccFollowNode1" presStyleIdx="0" presStyleCnt="3">
        <dgm:presLayoutVars>
          <dgm:bulletEnabled val="1"/>
        </dgm:presLayoutVars>
      </dgm:prSet>
      <dgm:spPr/>
    </dgm:pt>
    <dgm:pt modelId="{129A4AB8-DF22-E641-A171-94780623C030}" type="pres">
      <dgm:prSet presAssocID="{5B94EBA6-4460-A44E-8837-F963F56E4FE9}" presName="spacing" presStyleCnt="0"/>
      <dgm:spPr/>
    </dgm:pt>
    <dgm:pt modelId="{6170ADCC-1CD3-4C49-9E36-F5C566857DC4}" type="pres">
      <dgm:prSet presAssocID="{AFED98B2-EF67-D44B-9A0F-2FA4C3F39C1A}" presName="linNode" presStyleCnt="0"/>
      <dgm:spPr/>
    </dgm:pt>
    <dgm:pt modelId="{3C6880BA-536A-C04E-8E78-3DDEB7B5E01A}" type="pres">
      <dgm:prSet presAssocID="{AFED98B2-EF67-D44B-9A0F-2FA4C3F39C1A}" presName="parentShp" presStyleLbl="node1" presStyleIdx="1" presStyleCnt="3" custScaleX="49497" custScaleY="43608">
        <dgm:presLayoutVars>
          <dgm:bulletEnabled val="1"/>
        </dgm:presLayoutVars>
      </dgm:prSet>
      <dgm:spPr/>
    </dgm:pt>
    <dgm:pt modelId="{671B2209-F288-9349-AA49-279FB0670244}" type="pres">
      <dgm:prSet presAssocID="{AFED98B2-EF67-D44B-9A0F-2FA4C3F39C1A}" presName="childShp" presStyleLbl="bgAccFollowNode1" presStyleIdx="1" presStyleCnt="3">
        <dgm:presLayoutVars>
          <dgm:bulletEnabled val="1"/>
        </dgm:presLayoutVars>
      </dgm:prSet>
      <dgm:spPr/>
    </dgm:pt>
    <dgm:pt modelId="{09D30414-144C-6147-B57B-95E43AF34A35}" type="pres">
      <dgm:prSet presAssocID="{EEE6851C-527A-2E48-A0E1-A4CC1968C14F}" presName="spacing" presStyleCnt="0"/>
      <dgm:spPr/>
    </dgm:pt>
    <dgm:pt modelId="{CBC35E0C-E969-0C49-881C-FB45E38A9100}" type="pres">
      <dgm:prSet presAssocID="{B2D9A733-C88D-6D4B-AD49-CF62905922BD}" presName="linNode" presStyleCnt="0"/>
      <dgm:spPr/>
    </dgm:pt>
    <dgm:pt modelId="{F4DC8D28-6DF3-574D-B096-8E5FC11A762F}" type="pres">
      <dgm:prSet presAssocID="{B2D9A733-C88D-6D4B-AD49-CF62905922BD}" presName="parentShp" presStyleLbl="node1" presStyleIdx="2" presStyleCnt="3" custScaleX="48574" custScaleY="43714">
        <dgm:presLayoutVars>
          <dgm:bulletEnabled val="1"/>
        </dgm:presLayoutVars>
      </dgm:prSet>
      <dgm:spPr/>
    </dgm:pt>
    <dgm:pt modelId="{3BF55FD4-D300-EE41-B47A-14ABF2D71866}" type="pres">
      <dgm:prSet presAssocID="{B2D9A733-C88D-6D4B-AD49-CF62905922BD}" presName="childShp" presStyleLbl="bgAccFollowNode1" presStyleIdx="2" presStyleCnt="3">
        <dgm:presLayoutVars>
          <dgm:bulletEnabled val="1"/>
        </dgm:presLayoutVars>
      </dgm:prSet>
      <dgm:spPr/>
    </dgm:pt>
  </dgm:ptLst>
  <dgm:cxnLst>
    <dgm:cxn modelId="{29993907-075A-3646-A070-034DA17A1951}" srcId="{AFED98B2-EF67-D44B-9A0F-2FA4C3F39C1A}" destId="{74F29656-6074-AA44-9C9B-C23206F41C64}" srcOrd="2" destOrd="0" parTransId="{D2FC8AB1-C1DA-B845-AB67-AC15A441E337}" sibTransId="{99B38450-8232-9C47-A3B0-A5B31B9D1D59}"/>
    <dgm:cxn modelId="{6180C116-0D72-B44C-8C91-A439EDBC666E}" type="presOf" srcId="{E95CBF21-DB9B-5340-8D0E-03A1EE6D7796}" destId="{3BF55FD4-D300-EE41-B47A-14ABF2D71866}" srcOrd="0" destOrd="0" presId="urn:microsoft.com/office/officeart/2005/8/layout/vList6"/>
    <dgm:cxn modelId="{12DA6318-935F-ED44-B1F6-186F70EDEC92}" srcId="{E95CBF21-DB9B-5340-8D0E-03A1EE6D7796}" destId="{6C721671-FE3F-124C-BD05-9F086A615BAF}" srcOrd="0" destOrd="0" parTransId="{4DF7E71E-EC4A-9C46-9AD1-9EB153A7F1DF}" sibTransId="{4E2D4BCD-56A4-074C-AEB2-CE0A39061905}"/>
    <dgm:cxn modelId="{B6046532-21B4-2C4C-89D5-A8629D8B0671}" srcId="{2BA4CCCD-3F17-1449-A0E9-15F7710D1B4A}" destId="{AFED98B2-EF67-D44B-9A0F-2FA4C3F39C1A}" srcOrd="1" destOrd="0" parTransId="{CB04981C-54BE-4943-86D3-BBFBD7ABEB63}" sibTransId="{EEE6851C-527A-2E48-A0E1-A4CC1968C14F}"/>
    <dgm:cxn modelId="{90C7093E-CBB8-4243-99AD-67F89B2D0DDC}" type="presOf" srcId="{F0D341E2-44D9-0040-8FC4-385128E9C1D7}" destId="{14927322-E334-0845-8E61-EDF7D8B4B13F}" srcOrd="0" destOrd="1" presId="urn:microsoft.com/office/officeart/2005/8/layout/vList6"/>
    <dgm:cxn modelId="{7FE69C4A-A71D-D742-9F81-25414F513FCE}" srcId="{858BC743-968B-2B4F-B7C4-E57A342B6AC8}" destId="{F0D341E2-44D9-0040-8FC4-385128E9C1D7}" srcOrd="0" destOrd="0" parTransId="{B96763F5-3A57-6D4A-BFAE-1EC02E631014}" sibTransId="{3C222B69-3837-9B49-9DAF-ADF3C3C8487B}"/>
    <dgm:cxn modelId="{24634C4B-0F61-2F40-845D-EF930399C0AD}" type="presOf" srcId="{4E9F711D-B7A0-FD44-9079-5575CFAB12AF}" destId="{671B2209-F288-9349-AA49-279FB0670244}" srcOrd="0" destOrd="1" presId="urn:microsoft.com/office/officeart/2005/8/layout/vList6"/>
    <dgm:cxn modelId="{E0155252-C16C-7240-8D0A-675D55EFCAF0}" type="presOf" srcId="{6405D044-C18A-374E-8E0F-28404F67F46E}" destId="{671B2209-F288-9349-AA49-279FB0670244}" srcOrd="0" destOrd="0" presId="urn:microsoft.com/office/officeart/2005/8/layout/vList6"/>
    <dgm:cxn modelId="{9BC3AC5F-E810-7D43-BA42-810EE30460D8}" srcId="{858BC743-968B-2B4F-B7C4-E57A342B6AC8}" destId="{595C67D2-4C92-484B-8995-5E9780E1E169}" srcOrd="1" destOrd="0" parTransId="{7C637680-C8FF-6C4F-A7D4-54C10D821A38}" sibTransId="{5B710F09-690A-5D43-B240-4787F1A0E036}"/>
    <dgm:cxn modelId="{1DBC326A-0D86-3845-BD22-FE95B6EDEE8E}" srcId="{858BC743-968B-2B4F-B7C4-E57A342B6AC8}" destId="{EF55847C-82CD-324D-A6F0-27188E7163E4}" srcOrd="2" destOrd="0" parTransId="{FBF85DBC-941F-EA41-830B-5F5D668CC7DA}" sibTransId="{E1A5FCBB-2BD3-3F42-B417-312D764B075A}"/>
    <dgm:cxn modelId="{8463BD6A-B335-884B-9DDE-4676AD617AF7}" type="presOf" srcId="{858BC743-968B-2B4F-B7C4-E57A342B6AC8}" destId="{14927322-E334-0845-8E61-EDF7D8B4B13F}" srcOrd="0" destOrd="0" presId="urn:microsoft.com/office/officeart/2005/8/layout/vList6"/>
    <dgm:cxn modelId="{2082EF7F-2098-ED4F-B344-34D8A909D3D9}" type="presOf" srcId="{4A43CA8E-E416-9A4B-9B55-6CA7F137D90E}" destId="{8E1F3CC0-C1BD-9A45-B09E-A22E687B5125}" srcOrd="0" destOrd="0" presId="urn:microsoft.com/office/officeart/2005/8/layout/vList6"/>
    <dgm:cxn modelId="{242EE89E-FEDD-0245-AFD2-741BE6C92703}" type="presOf" srcId="{EF55847C-82CD-324D-A6F0-27188E7163E4}" destId="{14927322-E334-0845-8E61-EDF7D8B4B13F}" srcOrd="0" destOrd="3" presId="urn:microsoft.com/office/officeart/2005/8/layout/vList6"/>
    <dgm:cxn modelId="{5E9BBBA1-263E-6D4A-AD8F-D1AC82683C32}" srcId="{2BA4CCCD-3F17-1449-A0E9-15F7710D1B4A}" destId="{B2D9A733-C88D-6D4B-AD49-CF62905922BD}" srcOrd="2" destOrd="0" parTransId="{5E0D5A12-0BF9-334C-A890-46FDB1BF9E2B}" sibTransId="{0AE9E803-52C1-E742-8792-BB7B7124F6A0}"/>
    <dgm:cxn modelId="{987A3AA5-3155-7543-934D-4FFC13FBB712}" srcId="{B2D9A733-C88D-6D4B-AD49-CF62905922BD}" destId="{E95CBF21-DB9B-5340-8D0E-03A1EE6D7796}" srcOrd="0" destOrd="0" parTransId="{EE651C0C-9BFA-F249-9943-87E5ADB9A0CF}" sibTransId="{69BC4885-0B2D-2642-AC0F-F61CDC4F4BE3}"/>
    <dgm:cxn modelId="{13E263AF-82A3-274B-9CD3-38A6BB6DFB6F}" srcId="{E95CBF21-DB9B-5340-8D0E-03A1EE6D7796}" destId="{7FBFBF39-810E-C543-A9A4-2E14863A557E}" srcOrd="1" destOrd="0" parTransId="{560E7A62-6C33-E747-A427-B37C6ECCF4D6}" sibTransId="{0CF8D046-2A11-A24F-8E78-52399CF99D33}"/>
    <dgm:cxn modelId="{AAB92CB4-73B5-4B47-917F-3B403AECB1A2}" srcId="{AFED98B2-EF67-D44B-9A0F-2FA4C3F39C1A}" destId="{6405D044-C18A-374E-8E0F-28404F67F46E}" srcOrd="0" destOrd="0" parTransId="{9F1DE6D5-78B7-C140-9983-27AB1BF32C1C}" sibTransId="{2DA5DD3F-A9AF-1C4A-8FE4-1057E4DFFAC2}"/>
    <dgm:cxn modelId="{F55F2DBA-827F-BA48-B00D-D3D7013D9A59}" srcId="{2BA4CCCD-3F17-1449-A0E9-15F7710D1B4A}" destId="{4A43CA8E-E416-9A4B-9B55-6CA7F137D90E}" srcOrd="0" destOrd="0" parTransId="{6D7CE2A3-E94D-0449-9A52-2BEAD983CA24}" sibTransId="{5B94EBA6-4460-A44E-8837-F963F56E4FE9}"/>
    <dgm:cxn modelId="{D6681AC7-A20F-5A4F-946F-07CDF8739D53}" srcId="{4A43CA8E-E416-9A4B-9B55-6CA7F137D90E}" destId="{858BC743-968B-2B4F-B7C4-E57A342B6AC8}" srcOrd="0" destOrd="0" parTransId="{8E65B19A-9676-D047-B8D5-3E67642D03F5}" sibTransId="{E5B40037-3D77-224C-B089-ED8D05B280B7}"/>
    <dgm:cxn modelId="{3F888EC9-E8CA-8245-81A3-B21316A6EEE6}" type="presOf" srcId="{AFED98B2-EF67-D44B-9A0F-2FA4C3F39C1A}" destId="{3C6880BA-536A-C04E-8E78-3DDEB7B5E01A}" srcOrd="0" destOrd="0" presId="urn:microsoft.com/office/officeart/2005/8/layout/vList6"/>
    <dgm:cxn modelId="{FDA9E0C9-1E75-CE48-BC77-56D903E1A050}" type="presOf" srcId="{595C67D2-4C92-484B-8995-5E9780E1E169}" destId="{14927322-E334-0845-8E61-EDF7D8B4B13F}" srcOrd="0" destOrd="2" presId="urn:microsoft.com/office/officeart/2005/8/layout/vList6"/>
    <dgm:cxn modelId="{EA5AE2C9-5D41-CB41-B927-B2633453924E}" srcId="{AFED98B2-EF67-D44B-9A0F-2FA4C3F39C1A}" destId="{4E9F711D-B7A0-FD44-9079-5575CFAB12AF}" srcOrd="1" destOrd="0" parTransId="{582B8848-C855-B44E-8BB5-60877B38FC2C}" sibTransId="{87A1A6E7-5FFE-8F43-A198-CB82C6E6438B}"/>
    <dgm:cxn modelId="{9BEBF9CA-74B8-B04E-8C05-6ACFBF96A2EA}" type="presOf" srcId="{7FBFBF39-810E-C543-A9A4-2E14863A557E}" destId="{3BF55FD4-D300-EE41-B47A-14ABF2D71866}" srcOrd="0" destOrd="2" presId="urn:microsoft.com/office/officeart/2005/8/layout/vList6"/>
    <dgm:cxn modelId="{2C310FD2-A3DD-A74F-8138-32DA74E510FA}" type="presOf" srcId="{74F29656-6074-AA44-9C9B-C23206F41C64}" destId="{671B2209-F288-9349-AA49-279FB0670244}" srcOrd="0" destOrd="2" presId="urn:microsoft.com/office/officeart/2005/8/layout/vList6"/>
    <dgm:cxn modelId="{97A2BCD3-0C52-2247-8F8E-3F9FA64E575B}" type="presOf" srcId="{6C721671-FE3F-124C-BD05-9F086A615BAF}" destId="{3BF55FD4-D300-EE41-B47A-14ABF2D71866}" srcOrd="0" destOrd="1" presId="urn:microsoft.com/office/officeart/2005/8/layout/vList6"/>
    <dgm:cxn modelId="{D17014E7-ACA2-1748-B33D-38845C5DABB2}" type="presOf" srcId="{B2D9A733-C88D-6D4B-AD49-CF62905922BD}" destId="{F4DC8D28-6DF3-574D-B096-8E5FC11A762F}" srcOrd="0" destOrd="0" presId="urn:microsoft.com/office/officeart/2005/8/layout/vList6"/>
    <dgm:cxn modelId="{99345BFE-073B-5345-80C0-70C1A43CD382}" type="presOf" srcId="{2BA4CCCD-3F17-1449-A0E9-15F7710D1B4A}" destId="{570B6FC4-0F1A-DC45-B98B-305FB55982E9}" srcOrd="0" destOrd="0" presId="urn:microsoft.com/office/officeart/2005/8/layout/vList6"/>
    <dgm:cxn modelId="{7667B20B-E6E4-D640-9707-A180C69F2A77}" type="presParOf" srcId="{570B6FC4-0F1A-DC45-B98B-305FB55982E9}" destId="{B9779591-4A3A-CF4E-983C-1BA7774C0CAD}" srcOrd="0" destOrd="0" presId="urn:microsoft.com/office/officeart/2005/8/layout/vList6"/>
    <dgm:cxn modelId="{903A5A37-7E6E-6242-B644-5EB671BE009C}" type="presParOf" srcId="{B9779591-4A3A-CF4E-983C-1BA7774C0CAD}" destId="{8E1F3CC0-C1BD-9A45-B09E-A22E687B5125}" srcOrd="0" destOrd="0" presId="urn:microsoft.com/office/officeart/2005/8/layout/vList6"/>
    <dgm:cxn modelId="{0B5CB9E2-1115-3649-8C37-28D337B95724}" type="presParOf" srcId="{B9779591-4A3A-CF4E-983C-1BA7774C0CAD}" destId="{14927322-E334-0845-8E61-EDF7D8B4B13F}" srcOrd="1" destOrd="0" presId="urn:microsoft.com/office/officeart/2005/8/layout/vList6"/>
    <dgm:cxn modelId="{39BDD164-B27A-F549-8F63-7388F544FA74}" type="presParOf" srcId="{570B6FC4-0F1A-DC45-B98B-305FB55982E9}" destId="{129A4AB8-DF22-E641-A171-94780623C030}" srcOrd="1" destOrd="0" presId="urn:microsoft.com/office/officeart/2005/8/layout/vList6"/>
    <dgm:cxn modelId="{FC5DA947-B5AE-D444-A996-4C28F793699C}" type="presParOf" srcId="{570B6FC4-0F1A-DC45-B98B-305FB55982E9}" destId="{6170ADCC-1CD3-4C49-9E36-F5C566857DC4}" srcOrd="2" destOrd="0" presId="urn:microsoft.com/office/officeart/2005/8/layout/vList6"/>
    <dgm:cxn modelId="{C93719C8-595E-E24E-902F-57B72812563B}" type="presParOf" srcId="{6170ADCC-1CD3-4C49-9E36-F5C566857DC4}" destId="{3C6880BA-536A-C04E-8E78-3DDEB7B5E01A}" srcOrd="0" destOrd="0" presId="urn:microsoft.com/office/officeart/2005/8/layout/vList6"/>
    <dgm:cxn modelId="{89B3C436-375A-AA48-A7E8-07A2B9FB8249}" type="presParOf" srcId="{6170ADCC-1CD3-4C49-9E36-F5C566857DC4}" destId="{671B2209-F288-9349-AA49-279FB0670244}" srcOrd="1" destOrd="0" presId="urn:microsoft.com/office/officeart/2005/8/layout/vList6"/>
    <dgm:cxn modelId="{5D1A1D23-5C29-FE45-839D-6F5CD60A1645}" type="presParOf" srcId="{570B6FC4-0F1A-DC45-B98B-305FB55982E9}" destId="{09D30414-144C-6147-B57B-95E43AF34A35}" srcOrd="3" destOrd="0" presId="urn:microsoft.com/office/officeart/2005/8/layout/vList6"/>
    <dgm:cxn modelId="{CBF973EE-487D-FF4A-BC43-E03E23E23FBF}" type="presParOf" srcId="{570B6FC4-0F1A-DC45-B98B-305FB55982E9}" destId="{CBC35E0C-E969-0C49-881C-FB45E38A9100}" srcOrd="4" destOrd="0" presId="urn:microsoft.com/office/officeart/2005/8/layout/vList6"/>
    <dgm:cxn modelId="{951FEED9-DEDD-6C4A-A9DF-EBACBE032269}" type="presParOf" srcId="{CBC35E0C-E969-0C49-881C-FB45E38A9100}" destId="{F4DC8D28-6DF3-574D-B096-8E5FC11A762F}" srcOrd="0" destOrd="0" presId="urn:microsoft.com/office/officeart/2005/8/layout/vList6"/>
    <dgm:cxn modelId="{606610C8-28EE-1448-95D7-BDB0B2BB670C}" type="presParOf" srcId="{CBC35E0C-E969-0C49-881C-FB45E38A9100}" destId="{3BF55FD4-D300-EE41-B47A-14ABF2D71866}"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45A34-E899-BC45-A64F-5C35D9C3F255}">
      <dsp:nvSpPr>
        <dsp:cNvPr id="0" name=""/>
        <dsp:cNvSpPr/>
      </dsp:nvSpPr>
      <dsp:spPr>
        <a:xfrm>
          <a:off x="2979" y="0"/>
          <a:ext cx="901818" cy="29624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2023</a:t>
          </a:r>
        </a:p>
      </dsp:txBody>
      <dsp:txXfrm>
        <a:off x="11656" y="8677"/>
        <a:ext cx="884464" cy="278888"/>
      </dsp:txXfrm>
    </dsp:sp>
    <dsp:sp modelId="{612CF788-4D5D-794F-8275-ABD281BFF652}">
      <dsp:nvSpPr>
        <dsp:cNvPr id="0" name=""/>
        <dsp:cNvSpPr/>
      </dsp:nvSpPr>
      <dsp:spPr>
        <a:xfrm>
          <a:off x="1353552" y="0"/>
          <a:ext cx="951360" cy="29624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53552" y="59248"/>
        <a:ext cx="862487" cy="177746"/>
      </dsp:txXfrm>
    </dsp:sp>
    <dsp:sp modelId="{E2ED05E6-2A64-FC41-AF28-021B42FDAA8F}">
      <dsp:nvSpPr>
        <dsp:cNvPr id="0" name=""/>
        <dsp:cNvSpPr/>
      </dsp:nvSpPr>
      <dsp:spPr>
        <a:xfrm>
          <a:off x="2699817" y="0"/>
          <a:ext cx="921249" cy="29624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2024</a:t>
          </a:r>
        </a:p>
      </dsp:txBody>
      <dsp:txXfrm>
        <a:off x="2708494" y="8677"/>
        <a:ext cx="903895" cy="278888"/>
      </dsp:txXfrm>
    </dsp:sp>
    <dsp:sp modelId="{7F9F40B2-8D5F-234B-8270-40ADC810DAA6}">
      <dsp:nvSpPr>
        <dsp:cNvPr id="0" name=""/>
        <dsp:cNvSpPr/>
      </dsp:nvSpPr>
      <dsp:spPr>
        <a:xfrm>
          <a:off x="4069821" y="0"/>
          <a:ext cx="951360" cy="29624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69821" y="59248"/>
        <a:ext cx="862487" cy="177746"/>
      </dsp:txXfrm>
    </dsp:sp>
    <dsp:sp modelId="{66CF97A5-C30E-1441-ADFB-974ADDDDDFEF}">
      <dsp:nvSpPr>
        <dsp:cNvPr id="0" name=""/>
        <dsp:cNvSpPr/>
      </dsp:nvSpPr>
      <dsp:spPr>
        <a:xfrm>
          <a:off x="5416086" y="0"/>
          <a:ext cx="1007858" cy="29624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2025</a:t>
          </a:r>
        </a:p>
      </dsp:txBody>
      <dsp:txXfrm>
        <a:off x="5424763" y="8677"/>
        <a:ext cx="990504" cy="2788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27322-E334-0845-8E61-EDF7D8B4B13F}">
      <dsp:nvSpPr>
        <dsp:cNvPr id="0" name=""/>
        <dsp:cNvSpPr/>
      </dsp:nvSpPr>
      <dsp:spPr>
        <a:xfrm>
          <a:off x="2017859" y="0"/>
          <a:ext cx="4024423" cy="789915"/>
        </a:xfrm>
        <a:prstGeom prst="rightArrow">
          <a:avLst>
            <a:gd name="adj1" fmla="val 75000"/>
            <a:gd name="adj2" fmla="val 50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sz="900" kern="1200" dirty="0"/>
            <a:t>Research/Public </a:t>
          </a:r>
          <a:r>
            <a:rPr lang="en-US" sz="900" kern="1200" dirty="0" err="1"/>
            <a:t>thinkering</a:t>
          </a:r>
          <a:endParaRPr lang="en-US" sz="900" kern="1200" dirty="0"/>
        </a:p>
        <a:p>
          <a:pPr marL="114300" lvl="2" indent="-57150" algn="l" defTabSz="400050">
            <a:lnSpc>
              <a:spcPct val="90000"/>
            </a:lnSpc>
            <a:spcBef>
              <a:spcPct val="0"/>
            </a:spcBef>
            <a:spcAft>
              <a:spcPct val="15000"/>
            </a:spcAft>
            <a:buChar char="•"/>
          </a:pPr>
          <a:r>
            <a:rPr lang="en-US" sz="900" kern="1200" dirty="0"/>
            <a:t>Model scope (text-to-video)</a:t>
          </a:r>
        </a:p>
        <a:p>
          <a:pPr marL="114300" lvl="2" indent="-57150" algn="l" defTabSz="400050">
            <a:lnSpc>
              <a:spcPct val="90000"/>
            </a:lnSpc>
            <a:spcBef>
              <a:spcPct val="0"/>
            </a:spcBef>
            <a:spcAft>
              <a:spcPct val="15000"/>
            </a:spcAft>
            <a:buChar char="•"/>
          </a:pPr>
          <a:r>
            <a:rPr lang="en-US" sz="900" kern="1200" dirty="0"/>
            <a:t>Stable Video Diffusion</a:t>
          </a:r>
        </a:p>
        <a:p>
          <a:pPr marL="114300" lvl="2" indent="-57150" algn="l" defTabSz="400050">
            <a:lnSpc>
              <a:spcPct val="90000"/>
            </a:lnSpc>
            <a:spcBef>
              <a:spcPct val="0"/>
            </a:spcBef>
            <a:spcAft>
              <a:spcPct val="15000"/>
            </a:spcAft>
            <a:buChar char="•"/>
          </a:pPr>
          <a:r>
            <a:rPr lang="en-US" sz="900" kern="1200" dirty="0"/>
            <a:t>Runway Gen1</a:t>
          </a:r>
        </a:p>
      </dsp:txBody>
      <dsp:txXfrm>
        <a:off x="2017859" y="98739"/>
        <a:ext cx="3728205" cy="592437"/>
      </dsp:txXfrm>
    </dsp:sp>
    <dsp:sp modelId="{8E1F3CC0-C1BD-9A45-B09E-A22E687B5125}">
      <dsp:nvSpPr>
        <dsp:cNvPr id="0" name=""/>
        <dsp:cNvSpPr/>
      </dsp:nvSpPr>
      <dsp:spPr>
        <a:xfrm>
          <a:off x="665089" y="223498"/>
          <a:ext cx="1352769" cy="34291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2023</a:t>
          </a:r>
        </a:p>
      </dsp:txBody>
      <dsp:txXfrm>
        <a:off x="681829" y="240238"/>
        <a:ext cx="1319289" cy="309438"/>
      </dsp:txXfrm>
    </dsp:sp>
    <dsp:sp modelId="{671B2209-F288-9349-AA49-279FB0670244}">
      <dsp:nvSpPr>
        <dsp:cNvPr id="0" name=""/>
        <dsp:cNvSpPr/>
      </dsp:nvSpPr>
      <dsp:spPr>
        <a:xfrm>
          <a:off x="2005464" y="868906"/>
          <a:ext cx="4024423" cy="789915"/>
        </a:xfrm>
        <a:prstGeom prst="rightArrow">
          <a:avLst>
            <a:gd name="adj1" fmla="val 75000"/>
            <a:gd name="adj2" fmla="val 50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sz="900" kern="1200" dirty="0"/>
            <a:t>Runway Gen3 Alpha</a:t>
          </a:r>
        </a:p>
        <a:p>
          <a:pPr marL="57150" lvl="1" indent="-57150" algn="l" defTabSz="400050">
            <a:lnSpc>
              <a:spcPct val="90000"/>
            </a:lnSpc>
            <a:spcBef>
              <a:spcPct val="0"/>
            </a:spcBef>
            <a:spcAft>
              <a:spcPct val="15000"/>
            </a:spcAft>
            <a:buChar char="•"/>
          </a:pPr>
          <a:r>
            <a:rPr lang="en-US" sz="900" kern="1200" dirty="0"/>
            <a:t>OpenAI Sora</a:t>
          </a:r>
        </a:p>
        <a:p>
          <a:pPr marL="57150" lvl="1" indent="-57150" algn="l" defTabSz="400050">
            <a:lnSpc>
              <a:spcPct val="90000"/>
            </a:lnSpc>
            <a:spcBef>
              <a:spcPct val="0"/>
            </a:spcBef>
            <a:spcAft>
              <a:spcPct val="15000"/>
            </a:spcAft>
            <a:buChar char="•"/>
          </a:pPr>
          <a:r>
            <a:rPr lang="en-US" sz="900" kern="1200" dirty="0"/>
            <a:t>Google VEO 2</a:t>
          </a:r>
        </a:p>
      </dsp:txBody>
      <dsp:txXfrm>
        <a:off x="2005464" y="967645"/>
        <a:ext cx="3728205" cy="592437"/>
      </dsp:txXfrm>
    </dsp:sp>
    <dsp:sp modelId="{3C6880BA-536A-C04E-8E78-3DDEB7B5E01A}">
      <dsp:nvSpPr>
        <dsp:cNvPr id="0" name=""/>
        <dsp:cNvSpPr/>
      </dsp:nvSpPr>
      <dsp:spPr>
        <a:xfrm>
          <a:off x="677484" y="1091631"/>
          <a:ext cx="1327979" cy="34446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2024</a:t>
          </a:r>
        </a:p>
      </dsp:txBody>
      <dsp:txXfrm>
        <a:off x="694299" y="1108446"/>
        <a:ext cx="1294349" cy="310836"/>
      </dsp:txXfrm>
    </dsp:sp>
    <dsp:sp modelId="{3BF55FD4-D300-EE41-B47A-14ABF2D71866}">
      <dsp:nvSpPr>
        <dsp:cNvPr id="0" name=""/>
        <dsp:cNvSpPr/>
      </dsp:nvSpPr>
      <dsp:spPr>
        <a:xfrm>
          <a:off x="1993082" y="1737813"/>
          <a:ext cx="4024423" cy="789915"/>
        </a:xfrm>
        <a:prstGeom prst="rightArrow">
          <a:avLst>
            <a:gd name="adj1" fmla="val 75000"/>
            <a:gd name="adj2" fmla="val 50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sz="900" kern="1200" dirty="0"/>
            <a:t>Longer, multi-shot</a:t>
          </a:r>
        </a:p>
        <a:p>
          <a:pPr marL="114300" lvl="2" indent="-57150" algn="l" defTabSz="400050">
            <a:lnSpc>
              <a:spcPct val="90000"/>
            </a:lnSpc>
            <a:spcBef>
              <a:spcPct val="0"/>
            </a:spcBef>
            <a:spcAft>
              <a:spcPct val="15000"/>
            </a:spcAft>
            <a:buChar char="•"/>
          </a:pPr>
          <a:r>
            <a:rPr lang="en-US" sz="900" kern="1200" dirty="0"/>
            <a:t>Google VEO 3</a:t>
          </a:r>
        </a:p>
        <a:p>
          <a:pPr marL="114300" lvl="2" indent="-57150" algn="l" defTabSz="400050">
            <a:lnSpc>
              <a:spcPct val="90000"/>
            </a:lnSpc>
            <a:spcBef>
              <a:spcPct val="0"/>
            </a:spcBef>
            <a:spcAft>
              <a:spcPct val="15000"/>
            </a:spcAft>
            <a:buChar char="•"/>
          </a:pPr>
          <a:r>
            <a:rPr lang="en-US" sz="900" kern="1200" dirty="0"/>
            <a:t>Sora 2</a:t>
          </a:r>
        </a:p>
      </dsp:txBody>
      <dsp:txXfrm>
        <a:off x="1993082" y="1836552"/>
        <a:ext cx="3728205" cy="592437"/>
      </dsp:txXfrm>
    </dsp:sp>
    <dsp:sp modelId="{F4DC8D28-6DF3-574D-B096-8E5FC11A762F}">
      <dsp:nvSpPr>
        <dsp:cNvPr id="0" name=""/>
        <dsp:cNvSpPr/>
      </dsp:nvSpPr>
      <dsp:spPr>
        <a:xfrm>
          <a:off x="689866" y="1960119"/>
          <a:ext cx="1303215" cy="3453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2025</a:t>
          </a:r>
        </a:p>
      </dsp:txBody>
      <dsp:txXfrm>
        <a:off x="706722" y="1976975"/>
        <a:ext cx="1269503" cy="31159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D807E9C7-336B-446C-41E5-DE35084DF48E}"/>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F5FA0DBF-F8C1-D022-FDCA-D0E4EF664A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49F1ED5-4E58-136D-6D23-09B8AC48B9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847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EB3ED53E-F24E-8F7E-731A-44D06CED5CF0}"/>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B07A164E-B041-92AC-8EF6-2A79DBA492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1FBE1847-50F1-1D5C-B91C-893439C996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090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B5F40778-4554-4662-AFB6-89ACAE940A67}"/>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85216E2-57BD-BD45-4DA0-474A513104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FBC3C295-4137-5739-B37D-10370F40A8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533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7FD8948D-2B44-C4AF-5EFC-79521973FF93}"/>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5DD4ECF0-5819-DDA2-BC23-1DFBC25A18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406BD793-FA8A-CE6F-B28F-024D095A0B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33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8ED024B7-6886-AE06-8A88-C4F0C5F12B3F}"/>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5824266F-78C0-196A-335C-C999AC400E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A7CA428-15BE-338F-2938-B510236C6D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915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E54540A-361E-0611-25BA-055D79323274}"/>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0C36BCF6-3631-DB6A-00E3-279CB0E152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B148DCA-B748-DE5D-BF58-1B68C69DC4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91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2A465184-19C4-0332-485F-93DD45936396}"/>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8818A778-B660-24DC-F007-0D183FE65F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ABDE2093-653B-4AB1-481D-DF000ED726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068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A3C5A763-B2AE-31DA-1C04-C44C735F288A}"/>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C118FCE0-279E-116A-44F5-8FEB7796F4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9D7C8873-8A00-758D-186D-C74B49BD2F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328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3C30B0D6-420E-58C1-E5D3-D84542B7737D}"/>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A64F3404-EC97-DDD2-F1CE-ADC23718DF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1672CB35-D68A-BC37-5F70-80FD382E89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01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F1AF4707-136A-7AC7-0618-28D033699F59}"/>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EA99BCC-A5FB-0338-292F-706787DD64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4A35DEF2-0083-AB68-2F33-01DBF0C0F7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60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9572E86B-9052-8AA7-5B00-76268E2DBB50}"/>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8A258AEC-F7AB-B998-5256-4A7DEAB8C9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DA7A0782-37CA-723C-42ED-82C30458F9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049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5D6884D5-A000-0048-97F4-05BBDE831CE3}"/>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ED11930-C825-9A83-8C2A-4E1DF0A6F5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892A3F0A-85BC-0BA7-730D-71DD49CBC2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388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DAF1B41F-58D2-ACBF-0E2E-8CA384491E90}"/>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C5503FE-1B8B-CB1B-1181-D51D1661F4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6E7F7B62-B71C-0E48-ED02-B49759B590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970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F3156889-EFAD-C9D1-91CA-BAE221DCBFCD}"/>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EF076194-CD38-B277-AFEA-57BE92F069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F628B431-40C7-91CE-01A6-EB3BDAB3BE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113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282D56AD-2D16-EC56-BF8E-6AAB81B9FD1B}"/>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E6827343-E23B-59C9-7E8C-DFDCE4B62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65B4144D-2DA8-D61D-E405-B8048BB592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487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250BFA96-3D76-772A-3807-B0D99E819846}"/>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7E915AD-D967-9D0F-7948-47C284E8F2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2DC04A45-9205-968E-2C81-96F47D49F5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957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8C40254C-15AD-2C29-9FF9-19AF2ADD0E08}"/>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AC3353E2-BED4-B843-D5DA-4D77007FFC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40F6D16E-10A6-90A4-F3B2-C2E0BE003B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82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06E3FF19-47EF-2109-9022-77023FAAA6F9}"/>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69006D1C-4959-74A6-2941-D4A7068C4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A58AF77A-E6BD-FC19-DD58-A3357A4A95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248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2E471EF6-3214-2C4D-7F92-553852E07875}"/>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7939C10F-C743-6C20-1322-1DD794A127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7256D88B-1C7A-53CD-3196-E976DDDAF8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429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78B88EE4-4E29-04EF-3280-08E71E3A3F92}"/>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9E98F25D-752A-1EC1-1F13-1C109DA8C5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101BD67D-9F8B-E97C-A550-FE5F02BBE7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451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D9A1AD11-E4F1-70F4-72F4-F6BAE139BD3C}"/>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02A29E1-1E41-680E-11A2-42604A1E94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AE84012-6473-65EE-810E-1F8FEEEA82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13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B737C2A1-A5B6-C0CC-7406-BFEAC2AB8BAD}"/>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463A36DC-004B-E115-4ACE-AA8F4ABDF9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C4D6E611-AF23-4A86-754F-7B2792B1E9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655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EF43A6B-EDCF-B549-DD20-0D5637EB66B3}"/>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8B93D13A-5BBE-0B9B-F80E-86199DEDDB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4B3C889A-3158-A102-8858-96B33714AE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960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1559A76-D0F5-F819-E71F-ABEAD81FC0CB}"/>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09A3400-A178-BD68-F57F-E558546253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37AE68F1-F7E3-0A3B-6910-7D0C791A24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385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10CD455-F183-9BB8-810D-CC03F1CDF654}"/>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300D8B15-8875-EB7C-B790-E0D97C0C31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05FE9DA6-AAAF-F2D3-6BE4-979D5C70DE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959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0A5C067C-4893-3189-3CC6-BE27E31C52FA}"/>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9A862CBD-E284-333C-35AD-22CA0B5635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19FBB8CD-C4B2-9E06-C162-4641C36547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65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2C0183E8-0A82-A025-5E7D-C6E103ADE1F0}"/>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3EC32A44-5871-7E4D-3EDF-716D9031F1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F992E2AA-7436-30ED-C49E-7F7968084D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280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EBCCBF83-3B6A-60A9-6A2F-FC747D42B4CE}"/>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5F6AF12E-7FAF-875C-562B-C3D8EB7FB0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ADFFBA68-EFC8-95DA-DA42-24631E6417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230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85766F7A-1E70-046C-90E0-F1FA01424304}"/>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52EC684F-16E9-23C7-579C-ACD16485AC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1DBF32D9-C4F6-57A2-24C6-4F0C5E794A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193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b4e5c1bb1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b4e5c1bb1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008C872A-5994-6200-1F8C-B96513DCE98F}"/>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A18C012-829B-0461-89D1-967BD80CAC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D5DFC6B5-7378-7407-BFFD-2F2099370C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61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B40583D4-3483-E8B1-E303-7D4117F09BD9}"/>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5A2F050D-61B1-33A0-4F75-32C58D40B1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3FF120E9-C6BC-788D-5AFB-C4FB20E2AE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22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A3520A9F-6F35-7A11-F374-B0186E117812}"/>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6AC16560-016E-B7B0-B2DE-5B0398811D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AE902D99-8619-92C0-9340-81832EF39B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318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0C290746-BFBC-A801-A96C-E89230559972}"/>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F845EB4E-2199-9FEF-CCDF-18C62C68F4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A4F385A3-F936-0ADE-4EC1-830DA09626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403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3468CFBE-E29B-B1FA-A53B-5DF0720FA0FE}"/>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337158AD-7100-F31E-F582-470C28E435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0AB7EF8F-FDC4-E266-48F7-CE638D3029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857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50EEBDEB-B8F1-087A-3E7B-F04F3537EB3B}"/>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0319B5A0-C312-49AA-7874-70265999AC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B1E21F6C-CFCB-965E-28F0-5C64841833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58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7.gif"/><Relationship Id="rId5" Type="http://schemas.openxmlformats.org/officeDocument/2006/relationships/diagramData" Target="../diagrams/data1.xml"/><Relationship Id="rId10" Type="http://schemas.openxmlformats.org/officeDocument/2006/relationships/image" Target="../media/image6.gif"/><Relationship Id="rId4" Type="http://schemas.openxmlformats.org/officeDocument/2006/relationships/image" Target="../media/image5.gif"/><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0.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55" name="Google Shape;55;p13"/>
          <p:cNvSpPr txBox="1">
            <a:spLocks noGrp="1"/>
          </p:cNvSpPr>
          <p:nvPr>
            <p:ph type="ctrTitle"/>
          </p:nvPr>
        </p:nvSpPr>
        <p:spPr>
          <a:xfrm>
            <a:off x="1173750" y="2634950"/>
            <a:ext cx="8520600" cy="62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3000" b="1" dirty="0">
                <a:solidFill>
                  <a:schemeClr val="lt1"/>
                </a:solidFill>
                <a:latin typeface="Verdana"/>
                <a:ea typeface="Verdana"/>
                <a:cs typeface="Verdana"/>
                <a:sym typeface="Verdana"/>
              </a:rPr>
              <a:t>Future of AI</a:t>
            </a:r>
            <a:endParaRPr sz="3000" b="1" dirty="0">
              <a:solidFill>
                <a:schemeClr val="lt1"/>
              </a:solidFill>
              <a:latin typeface="Verdana"/>
              <a:ea typeface="Verdana"/>
              <a:cs typeface="Verdana"/>
              <a:sym typeface="Verdana"/>
            </a:endParaRPr>
          </a:p>
        </p:txBody>
      </p:sp>
      <p:sp>
        <p:nvSpPr>
          <p:cNvPr id="56" name="Google Shape;56;p13"/>
          <p:cNvSpPr txBox="1">
            <a:spLocks noGrp="1"/>
          </p:cNvSpPr>
          <p:nvPr>
            <p:ph type="subTitle" idx="1"/>
          </p:nvPr>
        </p:nvSpPr>
        <p:spPr>
          <a:xfrm>
            <a:off x="1173750" y="3220900"/>
            <a:ext cx="8520600" cy="792600"/>
          </a:xfrm>
          <a:prstGeom prst="rect">
            <a:avLst/>
          </a:prstGeom>
        </p:spPr>
        <p:txBody>
          <a:bodyPr spcFirstLastPara="1" wrap="square" lIns="91425" tIns="91425" rIns="91425" bIns="91425" anchor="t" anchorCtr="0">
            <a:noAutofit/>
          </a:bodyPr>
          <a:lstStyle/>
          <a:p>
            <a:pPr marL="0" indent="0" algn="l"/>
            <a:r>
              <a:rPr lang="en-US" sz="1800" i="1" dirty="0">
                <a:solidFill>
                  <a:schemeClr val="lt1"/>
                </a:solidFill>
                <a:latin typeface="Georgia"/>
              </a:rPr>
              <a:t>Generative AI &amp; Multimodal systems for creativity</a:t>
            </a:r>
          </a:p>
          <a:p>
            <a:pPr marL="0" lvl="0" indent="0" algn="l" rtl="0">
              <a:spcBef>
                <a:spcPts val="0"/>
              </a:spcBef>
              <a:spcAft>
                <a:spcPts val="0"/>
              </a:spcAft>
              <a:buNone/>
            </a:pPr>
            <a:endParaRPr sz="1800" i="1" dirty="0">
              <a:solidFill>
                <a:schemeClr val="lt1"/>
              </a:solidFill>
              <a:latin typeface="Georgia"/>
              <a:ea typeface="Georgia"/>
              <a:cs typeface="Georgia"/>
              <a:sym typeface="Georgia"/>
            </a:endParaRPr>
          </a:p>
        </p:txBody>
      </p:sp>
      <p:pic>
        <p:nvPicPr>
          <p:cNvPr id="57" name="Google Shape;57;p13"/>
          <p:cNvPicPr preferRelativeResize="0"/>
          <p:nvPr/>
        </p:nvPicPr>
        <p:blipFill>
          <a:blip r:embed="rId4">
            <a:alphaModFix/>
          </a:blip>
          <a:stretch>
            <a:fillRect/>
          </a:stretch>
        </p:blipFill>
        <p:spPr>
          <a:xfrm>
            <a:off x="1218475" y="2274170"/>
            <a:ext cx="1103100" cy="297580"/>
          </a:xfrm>
          <a:prstGeom prst="rect">
            <a:avLst/>
          </a:prstGeom>
          <a:noFill/>
          <a:ln>
            <a:noFill/>
          </a:ln>
        </p:spPr>
      </p:pic>
      <p:sp>
        <p:nvSpPr>
          <p:cNvPr id="58" name="Google Shape;58;p13"/>
          <p:cNvSpPr txBox="1"/>
          <p:nvPr/>
        </p:nvSpPr>
        <p:spPr>
          <a:xfrm>
            <a:off x="1325075" y="2274175"/>
            <a:ext cx="1103100" cy="2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800" b="1" dirty="0">
                <a:solidFill>
                  <a:schemeClr val="lt1"/>
                </a:solidFill>
                <a:latin typeface="Verdana"/>
                <a:ea typeface="Verdana"/>
                <a:cs typeface="Verdana"/>
                <a:sym typeface="Verdana"/>
              </a:rPr>
              <a:t>29/10/2025</a:t>
            </a:r>
            <a:endParaRPr sz="800" b="1" dirty="0">
              <a:solidFill>
                <a:schemeClr val="lt1"/>
              </a:solidFill>
              <a:latin typeface="Verdana"/>
              <a:ea typeface="Verdana"/>
              <a:cs typeface="Verdana"/>
              <a:sym typeface="Verdana"/>
            </a:endParaRPr>
          </a:p>
        </p:txBody>
      </p:sp>
      <p:pic>
        <p:nvPicPr>
          <p:cNvPr id="5" name="Image 4" descr="Une image contenant texte, Police, Graphique, capture d’écran&#10;&#10;Description générée automatiquement">
            <a:extLst>
              <a:ext uri="{FF2B5EF4-FFF2-40B4-BE49-F238E27FC236}">
                <a16:creationId xmlns:a16="http://schemas.microsoft.com/office/drawing/2014/main" id="{DB77CE62-EFDB-64B1-6F14-58BEE5D4FE46}"/>
              </a:ext>
            </a:extLst>
          </p:cNvPr>
          <p:cNvPicPr>
            <a:picLocks noChangeAspect="1"/>
          </p:cNvPicPr>
          <p:nvPr/>
        </p:nvPicPr>
        <p:blipFill>
          <a:blip r:embed="rId5"/>
          <a:stretch>
            <a:fillRect/>
          </a:stretch>
        </p:blipFill>
        <p:spPr>
          <a:xfrm>
            <a:off x="6829052" y="373831"/>
            <a:ext cx="1853046" cy="9442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761DCFE2-D35F-FD17-7E25-4F96BCBD7ACD}"/>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A8058F67-67CF-3E93-863F-96ED090B0C97}"/>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A14F5490-A4AA-F482-C195-58F1C825D4CF}"/>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57C6DE69-6731-FA96-3644-638A9E993565}"/>
              </a:ext>
            </a:extLst>
          </p:cNvPr>
          <p:cNvSpPr>
            <a:spLocks noGrp="1"/>
          </p:cNvSpPr>
          <p:nvPr>
            <p:ph type="sldNum" idx="12"/>
          </p:nvPr>
        </p:nvSpPr>
        <p:spPr>
          <a:xfrm>
            <a:off x="1537680" y="4574246"/>
            <a:ext cx="44302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10</a:t>
            </a:fld>
            <a:endParaRPr lang="fr" i="1" dirty="0">
              <a:solidFill>
                <a:srgbClr val="8F6A21"/>
              </a:solidFill>
            </a:endParaRPr>
          </a:p>
        </p:txBody>
      </p:sp>
      <p:sp>
        <p:nvSpPr>
          <p:cNvPr id="6" name="Google Shape;83;p15">
            <a:extLst>
              <a:ext uri="{FF2B5EF4-FFF2-40B4-BE49-F238E27FC236}">
                <a16:creationId xmlns:a16="http://schemas.microsoft.com/office/drawing/2014/main" id="{57359352-29FB-A411-0D40-6147E4DDFEC9}"/>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Diffusion Models</a:t>
            </a:r>
          </a:p>
        </p:txBody>
      </p:sp>
      <p:sp>
        <p:nvSpPr>
          <p:cNvPr id="5" name="Google Shape;68;p14">
            <a:extLst>
              <a:ext uri="{FF2B5EF4-FFF2-40B4-BE49-F238E27FC236}">
                <a16:creationId xmlns:a16="http://schemas.microsoft.com/office/drawing/2014/main" id="{FE09A0FF-A781-D213-3F1D-489F7F2D7BA8}"/>
              </a:ext>
            </a:extLst>
          </p:cNvPr>
          <p:cNvSpPr txBox="1"/>
          <p:nvPr/>
        </p:nvSpPr>
        <p:spPr>
          <a:xfrm>
            <a:off x="761998" y="1238249"/>
            <a:ext cx="7526979"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Diffusion models have emerged as a groundbreaking innovation in generative AI, with applications ranging from image generation to audio synthesis to video generation.</a:t>
            </a:r>
          </a:p>
          <a:p>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These models gained widespread attention in 2022, powering well-known tools like DALL·E and Google’s Veo 3,  reshaping the landscape of creative AI.</a:t>
            </a:r>
          </a:p>
          <a:p>
            <a:pPr marL="171450" indent="-171450">
              <a:buFont typeface="Wingdings" pitchFamily="2" charset="2"/>
              <a:buChar char="v"/>
            </a:pPr>
            <a:endParaRPr lang="en-US" sz="1200" dirty="0">
              <a:solidFill>
                <a:srgbClr val="576182"/>
              </a:solidFill>
              <a:latin typeface="Verdana"/>
              <a:ea typeface="Verdana"/>
              <a:cs typeface="Verdana"/>
              <a:sym typeface="Verdana"/>
            </a:endParaRPr>
          </a:p>
          <a:p>
            <a:pPr marL="171450" indent="-171450">
              <a:buFont typeface="Wingdings" pitchFamily="2" charset="2"/>
              <a:buChar char="v"/>
            </a:pPr>
            <a:r>
              <a:rPr lang="en-US" sz="1200" dirty="0">
                <a:solidFill>
                  <a:srgbClr val="576182"/>
                </a:solidFill>
                <a:latin typeface="Verdana"/>
                <a:ea typeface="Verdana"/>
                <a:cs typeface="Verdana"/>
              </a:rPr>
              <a:t>At their core, diffusion models borrow inspiration from non-equilibrium thermodynamics, particularly the concept of diffusion.</a:t>
            </a:r>
            <a:endParaRPr sz="1200" dirty="0">
              <a:solidFill>
                <a:srgbClr val="576182"/>
              </a:solidFill>
              <a:latin typeface="Verdana"/>
              <a:ea typeface="Verdana"/>
              <a:cs typeface="Verdana"/>
              <a:sym typeface="Verdana"/>
            </a:endParaRPr>
          </a:p>
        </p:txBody>
      </p:sp>
      <p:pic>
        <p:nvPicPr>
          <p:cNvPr id="1026" name="Picture 2">
            <a:extLst>
              <a:ext uri="{FF2B5EF4-FFF2-40B4-BE49-F238E27FC236}">
                <a16:creationId xmlns:a16="http://schemas.microsoft.com/office/drawing/2014/main" id="{34D9BB23-38D1-ACF9-9905-B1EC0C36F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740" y="2905426"/>
            <a:ext cx="4569493" cy="144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32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FFB74683-F9F8-65D1-AF5C-6A5C445DBA07}"/>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118334B8-EF6E-D285-3321-97CAABF45DF7}"/>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96B06802-DADA-BDE7-D58D-9FF0CAAF0D1C}"/>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F477CA9F-9FBD-9272-548E-2625EDC1A116}"/>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11</a:t>
            </a:fld>
            <a:endParaRPr lang="fr" i="1" dirty="0">
              <a:solidFill>
                <a:srgbClr val="8F6A21"/>
              </a:solidFill>
            </a:endParaRPr>
          </a:p>
        </p:txBody>
      </p:sp>
      <p:sp>
        <p:nvSpPr>
          <p:cNvPr id="6" name="Google Shape;83;p15">
            <a:extLst>
              <a:ext uri="{FF2B5EF4-FFF2-40B4-BE49-F238E27FC236}">
                <a16:creationId xmlns:a16="http://schemas.microsoft.com/office/drawing/2014/main" id="{465FFCCA-0196-F05B-80E2-0E98CF45C071}"/>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Diffusion Models – Forward Process</a:t>
            </a:r>
          </a:p>
        </p:txBody>
      </p:sp>
      <mc:AlternateContent xmlns:mc="http://schemas.openxmlformats.org/markup-compatibility/2006" xmlns:a14="http://schemas.microsoft.com/office/drawing/2010/main">
        <mc:Choice Requires="a14">
          <p:sp>
            <p:nvSpPr>
              <p:cNvPr id="5" name="Google Shape;68;p14">
                <a:extLst>
                  <a:ext uri="{FF2B5EF4-FFF2-40B4-BE49-F238E27FC236}">
                    <a16:creationId xmlns:a16="http://schemas.microsoft.com/office/drawing/2014/main" id="{A1B2E408-ECE3-8ABB-9768-09149A84EBBC}"/>
                  </a:ext>
                </a:extLst>
              </p:cNvPr>
              <p:cNvSpPr txBox="1"/>
              <p:nvPr/>
            </p:nvSpPr>
            <p:spPr>
              <a:xfrm>
                <a:off x="761998" y="1238249"/>
                <a:ext cx="7526979"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In technical terms, diffusion models work by gradually adding noise to data in a series of steps, modeled by a process called a </a:t>
                </a:r>
                <a:r>
                  <a:rPr lang="en-US" sz="1200" b="1" dirty="0">
                    <a:solidFill>
                      <a:srgbClr val="576182"/>
                    </a:solidFill>
                    <a:latin typeface="Verdana"/>
                    <a:ea typeface="Verdana"/>
                    <a:cs typeface="Verdana"/>
                  </a:rPr>
                  <a:t>Markov chain</a:t>
                </a:r>
                <a:r>
                  <a:rPr lang="en-US" sz="1200" dirty="0">
                    <a:solidFill>
                      <a:srgbClr val="576182"/>
                    </a:solidFill>
                    <a:latin typeface="Verdana"/>
                    <a:ea typeface="Verdana"/>
                    <a:cs typeface="Verdana"/>
                  </a:rPr>
                  <a:t>.</a:t>
                </a:r>
              </a:p>
              <a:p>
                <a:pPr marL="171450" indent="-171450">
                  <a:buFont typeface="Wingdings" pitchFamily="2" charset="2"/>
                  <a:buChar char="v"/>
                </a:pPr>
                <a:endParaRPr lang="en-US" sz="1200" dirty="0">
                  <a:solidFill>
                    <a:srgbClr val="576182"/>
                  </a:solidFill>
                  <a:latin typeface="Verdana"/>
                  <a:ea typeface="Verdana"/>
                  <a:cs typeface="Verdana"/>
                  <a:sym typeface="Verdana"/>
                </a:endParaRPr>
              </a:p>
              <a:p>
                <a:pPr marL="171450" indent="-171450">
                  <a:buFont typeface="Wingdings" pitchFamily="2" charset="2"/>
                  <a:buChar char="v"/>
                </a:pPr>
                <a:r>
                  <a:rPr lang="en-US" sz="1200" dirty="0">
                    <a:solidFill>
                      <a:srgbClr val="576182"/>
                    </a:solidFill>
                    <a:latin typeface="Verdana"/>
                    <a:ea typeface="Verdana"/>
                    <a:cs typeface="Verdana"/>
                  </a:rPr>
                  <a:t>At each step, a small amount of noise is applied to the input, moving from a clear image, or data point, to a fully noisy version. This is known as the </a:t>
                </a:r>
                <a:r>
                  <a:rPr lang="en-US" sz="1200" b="1" dirty="0">
                    <a:solidFill>
                      <a:srgbClr val="576182"/>
                    </a:solidFill>
                    <a:latin typeface="Verdana"/>
                    <a:ea typeface="Verdana"/>
                    <a:cs typeface="Verdana"/>
                  </a:rPr>
                  <a:t>forward process </a:t>
                </a:r>
                <a:r>
                  <a:rPr lang="en-US" sz="1200" dirty="0">
                    <a:solidFill>
                      <a:srgbClr val="576182"/>
                    </a:solidFill>
                    <a:latin typeface="Verdana"/>
                    <a:ea typeface="Verdana"/>
                    <a:cs typeface="Verdana"/>
                  </a:rPr>
                  <a:t>and is represented as </a:t>
                </a:r>
                <a14:m>
                  <m:oMath xmlns:m="http://schemas.openxmlformats.org/officeDocument/2006/math">
                    <m:r>
                      <a:rPr lang="fr-FR" sz="1200" b="0" i="1" smtClean="0">
                        <a:solidFill>
                          <a:srgbClr val="576182"/>
                        </a:solidFill>
                        <a:latin typeface="Cambria Math" panose="02040503050406030204" pitchFamily="18" charset="0"/>
                        <a:ea typeface="Verdana"/>
                        <a:cs typeface="Verdana"/>
                      </a:rPr>
                      <m:t>𝑞</m:t>
                    </m:r>
                    <m:d>
                      <m:dPr>
                        <m:endChr m:val="|"/>
                        <m:ctrlPr>
                          <a:rPr lang="fr-FR" sz="1200" b="0" i="1" smtClean="0">
                            <a:solidFill>
                              <a:srgbClr val="576182"/>
                            </a:solidFill>
                            <a:latin typeface="Cambria Math" panose="02040503050406030204" pitchFamily="18" charset="0"/>
                            <a:ea typeface="Verdana"/>
                            <a:cs typeface="Verdana"/>
                          </a:rPr>
                        </m:ctrlPr>
                      </m:dPr>
                      <m:e>
                        <m:sSub>
                          <m:sSubPr>
                            <m:ctrlPr>
                              <a:rPr lang="fr-FR" sz="1200" b="0" i="1" smtClean="0">
                                <a:solidFill>
                                  <a:srgbClr val="576182"/>
                                </a:solidFill>
                                <a:latin typeface="Cambria Math" panose="02040503050406030204" pitchFamily="18" charset="0"/>
                                <a:ea typeface="Verdana"/>
                                <a:cs typeface="Verdana"/>
                              </a:rPr>
                            </m:ctrlPr>
                          </m:sSubPr>
                          <m:e>
                            <m:r>
                              <a:rPr lang="fr-FR" sz="1200" b="0" i="1" smtClean="0">
                                <a:solidFill>
                                  <a:srgbClr val="576182"/>
                                </a:solidFill>
                                <a:latin typeface="Cambria Math" panose="02040503050406030204" pitchFamily="18" charset="0"/>
                                <a:ea typeface="Verdana"/>
                                <a:cs typeface="Verdana"/>
                              </a:rPr>
                              <m:t>𝑥</m:t>
                            </m:r>
                          </m:e>
                          <m:sub>
                            <m:r>
                              <a:rPr lang="fr-FR" sz="1200" b="0" i="1" smtClean="0">
                                <a:solidFill>
                                  <a:srgbClr val="576182"/>
                                </a:solidFill>
                                <a:latin typeface="Cambria Math" panose="02040503050406030204" pitchFamily="18" charset="0"/>
                                <a:ea typeface="Verdana"/>
                                <a:cs typeface="Verdana"/>
                              </a:rPr>
                              <m:t>𝑡</m:t>
                            </m:r>
                          </m:sub>
                        </m:sSub>
                      </m:e>
                    </m:d>
                    <m:sSub>
                      <m:sSubPr>
                        <m:ctrlPr>
                          <a:rPr lang="fr-FR" sz="1200" b="0" i="1" smtClean="0">
                            <a:solidFill>
                              <a:srgbClr val="576182"/>
                            </a:solidFill>
                            <a:latin typeface="Cambria Math" panose="02040503050406030204" pitchFamily="18" charset="0"/>
                            <a:ea typeface="Verdana"/>
                            <a:cs typeface="Verdana"/>
                          </a:rPr>
                        </m:ctrlPr>
                      </m:sSubPr>
                      <m:e>
                        <m:r>
                          <a:rPr lang="fr-FR" sz="1200" b="0" i="1" smtClean="0">
                            <a:solidFill>
                              <a:srgbClr val="576182"/>
                            </a:solidFill>
                            <a:latin typeface="Cambria Math" panose="02040503050406030204" pitchFamily="18" charset="0"/>
                            <a:ea typeface="Verdana"/>
                            <a:cs typeface="Verdana"/>
                          </a:rPr>
                          <m:t>𝑥</m:t>
                        </m:r>
                      </m:e>
                      <m:sub>
                        <m:r>
                          <a:rPr lang="fr-FR" sz="1200" b="0" i="1" smtClean="0">
                            <a:solidFill>
                              <a:srgbClr val="576182"/>
                            </a:solidFill>
                            <a:latin typeface="Cambria Math" panose="02040503050406030204" pitchFamily="18" charset="0"/>
                            <a:ea typeface="Verdana"/>
                            <a:cs typeface="Verdana"/>
                          </a:rPr>
                          <m:t>𝑡</m:t>
                        </m:r>
                        <m:r>
                          <a:rPr lang="fr-FR" sz="1200" b="0" i="1" smtClean="0">
                            <a:solidFill>
                              <a:srgbClr val="576182"/>
                            </a:solidFill>
                            <a:latin typeface="Cambria Math" panose="02040503050406030204" pitchFamily="18" charset="0"/>
                            <a:ea typeface="Verdana"/>
                            <a:cs typeface="Verdana"/>
                          </a:rPr>
                          <m:t>−1</m:t>
                        </m:r>
                      </m:sub>
                    </m:sSub>
                    <m:r>
                      <a:rPr lang="fr-FR" sz="1200" b="0" i="1" smtClean="0">
                        <a:solidFill>
                          <a:srgbClr val="576182"/>
                        </a:solidFill>
                        <a:latin typeface="Cambria Math" panose="02040503050406030204" pitchFamily="18" charset="0"/>
                        <a:ea typeface="Verdana"/>
                        <a:cs typeface="Verdana"/>
                      </a:rPr>
                      <m:t>)</m:t>
                    </m:r>
                  </m:oMath>
                </a14:m>
                <a:r>
                  <a:rPr lang="en-US" sz="1200" dirty="0">
                    <a:solidFill>
                      <a:srgbClr val="576182"/>
                    </a:solidFill>
                    <a:latin typeface="Verdana"/>
                    <a:ea typeface="Verdana"/>
                    <a:cs typeface="Verdana"/>
                  </a:rPr>
                  <a:t>, where each step </a:t>
                </a:r>
                <a14:m>
                  <m:oMath xmlns:m="http://schemas.openxmlformats.org/officeDocument/2006/math">
                    <m:r>
                      <a:rPr lang="fr-FR" sz="1200" b="0" i="1" smtClean="0">
                        <a:solidFill>
                          <a:srgbClr val="576182"/>
                        </a:solidFill>
                        <a:latin typeface="Cambria Math" panose="02040503050406030204" pitchFamily="18" charset="0"/>
                        <a:ea typeface="Verdana"/>
                        <a:cs typeface="Verdana"/>
                      </a:rPr>
                      <m:t>𝑡</m:t>
                    </m:r>
                  </m:oMath>
                </a14:m>
                <a:r>
                  <a:rPr lang="en-US" sz="1200" dirty="0">
                    <a:solidFill>
                      <a:srgbClr val="576182"/>
                    </a:solidFill>
                    <a:latin typeface="Verdana"/>
                    <a:ea typeface="Verdana"/>
                    <a:cs typeface="Verdana"/>
                  </a:rPr>
                  <a:t> depends on the previous step </a:t>
                </a:r>
                <a14:m>
                  <m:oMath xmlns:m="http://schemas.openxmlformats.org/officeDocument/2006/math">
                    <m:r>
                      <a:rPr lang="fr-FR" sz="1200" b="0" i="1" smtClean="0">
                        <a:solidFill>
                          <a:srgbClr val="576182"/>
                        </a:solidFill>
                        <a:latin typeface="Cambria Math" panose="02040503050406030204" pitchFamily="18" charset="0"/>
                        <a:ea typeface="Verdana"/>
                        <a:cs typeface="Verdana"/>
                      </a:rPr>
                      <m:t>𝑡</m:t>
                    </m:r>
                    <m:r>
                      <a:rPr lang="fr-FR" sz="1200" b="0" i="1" smtClean="0">
                        <a:solidFill>
                          <a:srgbClr val="576182"/>
                        </a:solidFill>
                        <a:latin typeface="Cambria Math" panose="02040503050406030204" pitchFamily="18" charset="0"/>
                        <a:ea typeface="Verdana"/>
                        <a:cs typeface="Verdana"/>
                      </a:rPr>
                      <m:t>−1</m:t>
                    </m:r>
                  </m:oMath>
                </a14:m>
                <a:r>
                  <a:rPr lang="en-US" sz="1200" dirty="0">
                    <a:solidFill>
                      <a:srgbClr val="576182"/>
                    </a:solidFill>
                    <a:latin typeface="Verdana"/>
                    <a:ea typeface="Verdana"/>
                    <a:cs typeface="Verdana"/>
                  </a:rPr>
                  <a:t>.</a:t>
                </a:r>
              </a:p>
              <a:p>
                <a:pPr marL="171450" indent="-171450">
                  <a:buFont typeface="Wingdings" pitchFamily="2" charset="2"/>
                  <a:buChar char="v"/>
                </a:pPr>
                <a:endParaRPr lang="en-US" sz="1200" dirty="0">
                  <a:solidFill>
                    <a:srgbClr val="576182"/>
                  </a:solidFill>
                  <a:latin typeface="Verdana"/>
                  <a:ea typeface="Verdana"/>
                  <a:cs typeface="Verdana"/>
                  <a:sym typeface="Verdana"/>
                </a:endParaRPr>
              </a:p>
              <a:p>
                <a:pPr marL="171450" indent="-171450">
                  <a:buFont typeface="Wingdings" pitchFamily="2" charset="2"/>
                  <a:buChar char="v"/>
                </a:pPr>
                <a:r>
                  <a:rPr lang="en-US" sz="1200" dirty="0">
                    <a:solidFill>
                      <a:srgbClr val="576182"/>
                    </a:solidFill>
                    <a:latin typeface="Verdana"/>
                    <a:ea typeface="Verdana"/>
                    <a:cs typeface="Verdana"/>
                  </a:rPr>
                  <a:t>The goal during training is to learn the reverse process, </a:t>
                </a:r>
                <a14:m>
                  <m:oMath xmlns:m="http://schemas.openxmlformats.org/officeDocument/2006/math">
                    <m:sSub>
                      <m:sSubPr>
                        <m:ctrlPr>
                          <a:rPr lang="fr-FR" sz="1200" b="0" i="1" smtClean="0">
                            <a:solidFill>
                              <a:srgbClr val="576182"/>
                            </a:solidFill>
                            <a:latin typeface="Cambria Math" panose="02040503050406030204" pitchFamily="18" charset="0"/>
                            <a:ea typeface="Verdana"/>
                            <a:cs typeface="Verdana"/>
                          </a:rPr>
                        </m:ctrlPr>
                      </m:sSubPr>
                      <m:e>
                        <m:r>
                          <a:rPr lang="fr-FR" sz="1200" b="0" i="1" smtClean="0">
                            <a:solidFill>
                              <a:srgbClr val="576182"/>
                            </a:solidFill>
                            <a:latin typeface="Cambria Math" panose="02040503050406030204" pitchFamily="18" charset="0"/>
                            <a:ea typeface="Verdana"/>
                            <a:cs typeface="Verdana"/>
                          </a:rPr>
                          <m:t>𝑝</m:t>
                        </m:r>
                      </m:e>
                      <m:sub>
                        <m:r>
                          <a:rPr lang="fr-FR" sz="1200" b="0" i="1" smtClean="0">
                            <a:solidFill>
                              <a:srgbClr val="576182"/>
                            </a:solidFill>
                            <a:latin typeface="Cambria Math" panose="02040503050406030204" pitchFamily="18" charset="0"/>
                            <a:ea typeface="Verdana"/>
                            <a:cs typeface="Verdana"/>
                          </a:rPr>
                          <m:t>𝜃</m:t>
                        </m:r>
                      </m:sub>
                    </m:sSub>
                    <m:d>
                      <m:dPr>
                        <m:endChr m:val="|"/>
                        <m:ctrlPr>
                          <a:rPr lang="fr-FR" sz="1200" b="0" i="1" smtClean="0">
                            <a:solidFill>
                              <a:srgbClr val="576182"/>
                            </a:solidFill>
                            <a:latin typeface="Cambria Math" panose="02040503050406030204" pitchFamily="18" charset="0"/>
                            <a:ea typeface="Verdana"/>
                            <a:cs typeface="Verdana"/>
                          </a:rPr>
                        </m:ctrlPr>
                      </m:dPr>
                      <m:e>
                        <m:sSub>
                          <m:sSubPr>
                            <m:ctrlPr>
                              <a:rPr lang="fr-FR" sz="1200" b="0" i="1" smtClean="0">
                                <a:solidFill>
                                  <a:srgbClr val="576182"/>
                                </a:solidFill>
                                <a:latin typeface="Cambria Math" panose="02040503050406030204" pitchFamily="18" charset="0"/>
                                <a:ea typeface="Verdana"/>
                                <a:cs typeface="Verdana"/>
                              </a:rPr>
                            </m:ctrlPr>
                          </m:sSubPr>
                          <m:e>
                            <m:r>
                              <a:rPr lang="fr-FR" sz="1200" b="0" i="1" smtClean="0">
                                <a:solidFill>
                                  <a:srgbClr val="576182"/>
                                </a:solidFill>
                                <a:latin typeface="Cambria Math" panose="02040503050406030204" pitchFamily="18" charset="0"/>
                                <a:ea typeface="Verdana"/>
                                <a:cs typeface="Verdana"/>
                              </a:rPr>
                              <m:t>𝑥</m:t>
                            </m:r>
                          </m:e>
                          <m:sub>
                            <m:r>
                              <a:rPr lang="fr-FR" sz="1200" b="0" i="1" smtClean="0">
                                <a:solidFill>
                                  <a:srgbClr val="576182"/>
                                </a:solidFill>
                                <a:latin typeface="Cambria Math" panose="02040503050406030204" pitchFamily="18" charset="0"/>
                                <a:ea typeface="Verdana"/>
                                <a:cs typeface="Verdana"/>
                              </a:rPr>
                              <m:t>𝑡</m:t>
                            </m:r>
                            <m:r>
                              <a:rPr lang="fr-FR" sz="1200" b="0" i="1" smtClean="0">
                                <a:solidFill>
                                  <a:srgbClr val="576182"/>
                                </a:solidFill>
                                <a:latin typeface="Cambria Math" panose="02040503050406030204" pitchFamily="18" charset="0"/>
                                <a:ea typeface="Verdana"/>
                                <a:cs typeface="Verdana"/>
                              </a:rPr>
                              <m:t>−1</m:t>
                            </m:r>
                          </m:sub>
                        </m:sSub>
                      </m:e>
                    </m:d>
                    <m:sSub>
                      <m:sSubPr>
                        <m:ctrlPr>
                          <a:rPr lang="fr-FR" sz="1200" b="0" i="1" smtClean="0">
                            <a:solidFill>
                              <a:srgbClr val="576182"/>
                            </a:solidFill>
                            <a:latin typeface="Cambria Math" panose="02040503050406030204" pitchFamily="18" charset="0"/>
                            <a:ea typeface="Verdana"/>
                            <a:cs typeface="Verdana"/>
                          </a:rPr>
                        </m:ctrlPr>
                      </m:sSubPr>
                      <m:e>
                        <m:r>
                          <a:rPr lang="fr-FR" sz="1200" b="0" i="1" smtClean="0">
                            <a:solidFill>
                              <a:srgbClr val="576182"/>
                            </a:solidFill>
                            <a:latin typeface="Cambria Math" panose="02040503050406030204" pitchFamily="18" charset="0"/>
                            <a:ea typeface="Verdana"/>
                            <a:cs typeface="Verdana"/>
                          </a:rPr>
                          <m:t>𝑥</m:t>
                        </m:r>
                      </m:e>
                      <m:sub>
                        <m:r>
                          <a:rPr lang="fr-FR" sz="1200" b="0" i="1" smtClean="0">
                            <a:solidFill>
                              <a:srgbClr val="576182"/>
                            </a:solidFill>
                            <a:latin typeface="Cambria Math" panose="02040503050406030204" pitchFamily="18" charset="0"/>
                            <a:ea typeface="Verdana"/>
                            <a:cs typeface="Verdana"/>
                          </a:rPr>
                          <m:t>𝑡</m:t>
                        </m:r>
                      </m:sub>
                    </m:sSub>
                    <m:r>
                      <a:rPr lang="fr-FR" sz="1200" b="0" i="1" smtClean="0">
                        <a:solidFill>
                          <a:srgbClr val="576182"/>
                        </a:solidFill>
                        <a:latin typeface="Cambria Math" panose="02040503050406030204" pitchFamily="18" charset="0"/>
                        <a:ea typeface="Verdana"/>
                        <a:cs typeface="Verdana"/>
                      </a:rPr>
                      <m:t>)</m:t>
                    </m:r>
                  </m:oMath>
                </a14:m>
                <a:r>
                  <a:rPr lang="en-US" sz="1200" dirty="0">
                    <a:solidFill>
                      <a:srgbClr val="576182"/>
                    </a:solidFill>
                    <a:latin typeface="Verdana"/>
                    <a:ea typeface="Verdana"/>
                    <a:cs typeface="Verdana"/>
                  </a:rPr>
                  <a:t>, which gradually removes the noise added in the forward steps.</a:t>
                </a:r>
                <a:endParaRPr sz="1200" dirty="0">
                  <a:solidFill>
                    <a:srgbClr val="576182"/>
                  </a:solidFill>
                  <a:latin typeface="Verdana"/>
                  <a:ea typeface="Verdana"/>
                  <a:cs typeface="Verdana"/>
                  <a:sym typeface="Verdana"/>
                </a:endParaRPr>
              </a:p>
            </p:txBody>
          </p:sp>
        </mc:Choice>
        <mc:Fallback xmlns="">
          <p:sp>
            <p:nvSpPr>
              <p:cNvPr id="5" name="Google Shape;68;p14">
                <a:extLst>
                  <a:ext uri="{FF2B5EF4-FFF2-40B4-BE49-F238E27FC236}">
                    <a16:creationId xmlns:a16="http://schemas.microsoft.com/office/drawing/2014/main" id="{A1B2E408-ECE3-8ABB-9768-09149A84EBBC}"/>
                  </a:ext>
                </a:extLst>
              </p:cNvPr>
              <p:cNvSpPr txBox="1">
                <a:spLocks noRot="1" noChangeAspect="1" noMove="1" noResize="1" noEditPoints="1" noAdjustHandles="1" noChangeArrowheads="1" noChangeShapeType="1" noTextEdit="1"/>
              </p:cNvSpPr>
              <p:nvPr/>
            </p:nvSpPr>
            <p:spPr>
              <a:xfrm>
                <a:off x="761998" y="1238249"/>
                <a:ext cx="7526979" cy="3034647"/>
              </a:xfrm>
              <a:prstGeom prst="rect">
                <a:avLst/>
              </a:prstGeom>
              <a:blipFill>
                <a:blip r:embed="rId4"/>
                <a:stretch>
                  <a:fillRect/>
                </a:stretch>
              </a:blipFill>
              <a:ln>
                <a:noFill/>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6006DC40-FC4B-F461-17A5-C224E2DC2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6365" y="3019772"/>
            <a:ext cx="4358244" cy="142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810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B25EE5A7-377A-A3D8-ACE9-751D3687726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D3C3264A-F8B3-8A67-0B76-9EC2ADC33B7F}"/>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4D39162E-FEA3-29C2-BE4A-8D20996B7447}"/>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A0D7D704-5E75-E1F5-9677-F48D11B56767}"/>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12</a:t>
            </a:fld>
            <a:endParaRPr lang="fr" i="1" dirty="0">
              <a:solidFill>
                <a:srgbClr val="8F6A21"/>
              </a:solidFill>
            </a:endParaRPr>
          </a:p>
        </p:txBody>
      </p:sp>
      <p:sp>
        <p:nvSpPr>
          <p:cNvPr id="6" name="Google Shape;83;p15">
            <a:extLst>
              <a:ext uri="{FF2B5EF4-FFF2-40B4-BE49-F238E27FC236}">
                <a16:creationId xmlns:a16="http://schemas.microsoft.com/office/drawing/2014/main" id="{2ED3AC6C-C6D8-A7DC-FD7E-BDDC5B4FB3A1}"/>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Forward Process Equation</a:t>
            </a:r>
          </a:p>
        </p:txBody>
      </p:sp>
      <mc:AlternateContent xmlns:mc="http://schemas.openxmlformats.org/markup-compatibility/2006" xmlns:a14="http://schemas.microsoft.com/office/drawing/2010/main">
        <mc:Choice Requires="a14">
          <p:sp>
            <p:nvSpPr>
              <p:cNvPr id="5" name="Google Shape;68;p14">
                <a:extLst>
                  <a:ext uri="{FF2B5EF4-FFF2-40B4-BE49-F238E27FC236}">
                    <a16:creationId xmlns:a16="http://schemas.microsoft.com/office/drawing/2014/main" id="{59880710-A459-1555-60AE-AF95FC733606}"/>
                  </a:ext>
                </a:extLst>
              </p:cNvPr>
              <p:cNvSpPr txBox="1"/>
              <p:nvPr/>
            </p:nvSpPr>
            <p:spPr>
              <a:xfrm>
                <a:off x="789377" y="1933199"/>
                <a:ext cx="7526979" cy="3034647"/>
              </a:xfrm>
              <a:prstGeom prst="rect">
                <a:avLst/>
              </a:prstGeom>
              <a:noFill/>
              <a:ln>
                <a:noFill/>
              </a:ln>
            </p:spPr>
            <p:txBody>
              <a:bodyPr spcFirstLastPara="1" wrap="square" lIns="91425" tIns="91425" rIns="91425" bIns="91425" anchor="t" anchorCtr="0">
                <a:noAutofit/>
              </a:bodyPr>
              <a:lstStyle/>
              <a:p>
                <a:pPr/>
                <a14:m>
                  <m:oMathPara xmlns:m="http://schemas.openxmlformats.org/officeDocument/2006/math">
                    <m:oMathParaPr>
                      <m:jc m:val="centerGroup"/>
                    </m:oMathParaPr>
                    <m:oMath xmlns:m="http://schemas.openxmlformats.org/officeDocument/2006/math">
                      <m:r>
                        <a:rPr lang="fr-FR" sz="1800" b="0" i="1" smtClean="0">
                          <a:solidFill>
                            <a:srgbClr val="576182"/>
                          </a:solidFill>
                          <a:latin typeface="Cambria Math" panose="02040503050406030204" pitchFamily="18" charset="0"/>
                          <a:ea typeface="Verdana"/>
                          <a:cs typeface="Verdana"/>
                          <a:sym typeface="Verdana"/>
                        </a:rPr>
                        <m:t>𝑞</m:t>
                      </m:r>
                      <m:d>
                        <m:dPr>
                          <m:endChr m:val="|"/>
                          <m:ctrlPr>
                            <a:rPr lang="fr-FR" sz="1800" b="0" i="1" smtClean="0">
                              <a:solidFill>
                                <a:srgbClr val="576182"/>
                              </a:solidFill>
                              <a:latin typeface="Cambria Math" panose="02040503050406030204" pitchFamily="18" charset="0"/>
                              <a:ea typeface="Verdana"/>
                              <a:cs typeface="Verdana"/>
                              <a:sym typeface="Verdana"/>
                            </a:rPr>
                          </m:ctrlPr>
                        </m:dPr>
                        <m:e>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1:</m:t>
                              </m:r>
                              <m:r>
                                <a:rPr lang="fr-FR" sz="1800" b="0" i="1" smtClean="0">
                                  <a:solidFill>
                                    <a:srgbClr val="576182"/>
                                  </a:solidFill>
                                  <a:latin typeface="Cambria Math" panose="02040503050406030204" pitchFamily="18" charset="0"/>
                                  <a:ea typeface="Verdana"/>
                                  <a:cs typeface="Verdana"/>
                                  <a:sym typeface="Verdana"/>
                                </a:rPr>
                                <m:t>𝑇</m:t>
                              </m:r>
                            </m:sub>
                          </m:sSub>
                        </m:e>
                      </m:d>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0</m:t>
                          </m:r>
                        </m:sub>
                      </m:sSub>
                      <m:r>
                        <a:rPr lang="fr-FR" sz="1800" b="0" i="1" smtClean="0">
                          <a:solidFill>
                            <a:srgbClr val="576182"/>
                          </a:solidFill>
                          <a:latin typeface="Cambria Math" panose="02040503050406030204" pitchFamily="18" charset="0"/>
                          <a:ea typeface="Verdana"/>
                          <a:cs typeface="Verdana"/>
                          <a:sym typeface="Verdana"/>
                        </a:rPr>
                        <m:t>)= </m:t>
                      </m:r>
                      <m:nary>
                        <m:naryPr>
                          <m:chr m:val="∏"/>
                          <m:ctrlPr>
                            <a:rPr lang="fr-FR" sz="1800" b="0" i="1" smtClean="0">
                              <a:solidFill>
                                <a:srgbClr val="576182"/>
                              </a:solidFill>
                              <a:latin typeface="Cambria Math" panose="02040503050406030204" pitchFamily="18" charset="0"/>
                              <a:ea typeface="Verdana"/>
                              <a:cs typeface="Verdana"/>
                              <a:sym typeface="Verdana"/>
                            </a:rPr>
                          </m:ctrlPr>
                        </m:naryPr>
                        <m:sub>
                          <m:r>
                            <m:rPr>
                              <m:brk m:alnAt="23"/>
                            </m:rPr>
                            <a:rPr lang="fr-FR" sz="1800" b="0" i="1" smtClean="0">
                              <a:solidFill>
                                <a:srgbClr val="576182"/>
                              </a:solidFill>
                              <a:latin typeface="Cambria Math" panose="02040503050406030204" pitchFamily="18" charset="0"/>
                              <a:ea typeface="Verdana"/>
                              <a:cs typeface="Verdana"/>
                              <a:sym typeface="Verdana"/>
                            </a:rPr>
                            <m:t>𝑡</m:t>
                          </m:r>
                          <m:r>
                            <a:rPr lang="fr-FR" sz="1800" b="0" i="1" smtClean="0">
                              <a:solidFill>
                                <a:srgbClr val="576182"/>
                              </a:solidFill>
                              <a:latin typeface="Cambria Math" panose="02040503050406030204" pitchFamily="18" charset="0"/>
                              <a:ea typeface="Verdana"/>
                              <a:cs typeface="Verdana"/>
                              <a:sym typeface="Verdana"/>
                            </a:rPr>
                            <m:t>=1</m:t>
                          </m:r>
                        </m:sub>
                        <m:sup>
                          <m:r>
                            <a:rPr lang="fr-FR" sz="1800" b="0" i="1" smtClean="0">
                              <a:solidFill>
                                <a:srgbClr val="576182"/>
                              </a:solidFill>
                              <a:latin typeface="Cambria Math" panose="02040503050406030204" pitchFamily="18" charset="0"/>
                              <a:ea typeface="Verdana"/>
                              <a:cs typeface="Verdana"/>
                              <a:sym typeface="Verdana"/>
                            </a:rPr>
                            <m:t>𝑇</m:t>
                          </m:r>
                        </m:sup>
                        <m:e>
                          <m:r>
                            <a:rPr lang="fr-FR" sz="1800" b="0" i="1" smtClean="0">
                              <a:solidFill>
                                <a:srgbClr val="576182"/>
                              </a:solidFill>
                              <a:latin typeface="Cambria Math" panose="02040503050406030204" pitchFamily="18" charset="0"/>
                              <a:ea typeface="Verdana"/>
                              <a:cs typeface="Verdana"/>
                              <a:sym typeface="Verdana"/>
                            </a:rPr>
                            <m:t>𝑞</m:t>
                          </m:r>
                          <m:d>
                            <m:dPr>
                              <m:endChr m:val="|"/>
                              <m:ctrlPr>
                                <a:rPr lang="fr-FR" sz="1800" b="0" i="1" smtClean="0">
                                  <a:solidFill>
                                    <a:srgbClr val="576182"/>
                                  </a:solidFill>
                                  <a:latin typeface="Cambria Math" panose="02040503050406030204" pitchFamily="18" charset="0"/>
                                  <a:ea typeface="Verdana"/>
                                  <a:cs typeface="Verdana"/>
                                  <a:sym typeface="Verdana"/>
                                </a:rPr>
                              </m:ctrlPr>
                            </m:dPr>
                            <m:e>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𝑡</m:t>
                                  </m:r>
                                </m:sub>
                              </m:sSub>
                            </m:e>
                          </m:d>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𝑡</m:t>
                              </m:r>
                              <m:r>
                                <a:rPr lang="fr-FR" sz="1800" b="0" i="1" smtClean="0">
                                  <a:solidFill>
                                    <a:srgbClr val="576182"/>
                                  </a:solidFill>
                                  <a:latin typeface="Cambria Math" panose="02040503050406030204" pitchFamily="18" charset="0"/>
                                  <a:ea typeface="Verdana"/>
                                  <a:cs typeface="Verdana"/>
                                  <a:sym typeface="Verdana"/>
                                </a:rPr>
                                <m:t>−1</m:t>
                              </m:r>
                            </m:sub>
                          </m:sSub>
                          <m:r>
                            <a:rPr lang="fr-FR" sz="1800" b="0" i="1" smtClean="0">
                              <a:solidFill>
                                <a:srgbClr val="576182"/>
                              </a:solidFill>
                              <a:latin typeface="Cambria Math" panose="02040503050406030204" pitchFamily="18" charset="0"/>
                              <a:ea typeface="Verdana"/>
                              <a:cs typeface="Verdana"/>
                              <a:sym typeface="Verdana"/>
                            </a:rPr>
                            <m:t>)= </m:t>
                          </m:r>
                          <m:nary>
                            <m:naryPr>
                              <m:chr m:val="∏"/>
                              <m:ctrlPr>
                                <a:rPr lang="fr-FR" sz="1800" b="0" i="1" smtClean="0">
                                  <a:solidFill>
                                    <a:srgbClr val="576182"/>
                                  </a:solidFill>
                                  <a:latin typeface="Cambria Math" panose="02040503050406030204" pitchFamily="18" charset="0"/>
                                  <a:ea typeface="Verdana"/>
                                  <a:cs typeface="Verdana"/>
                                  <a:sym typeface="Verdana"/>
                                </a:rPr>
                              </m:ctrlPr>
                            </m:naryPr>
                            <m:sub>
                              <m:r>
                                <m:rPr>
                                  <m:brk m:alnAt="23"/>
                                </m:rPr>
                                <a:rPr lang="fr-FR" sz="1800" b="0" i="1" smtClean="0">
                                  <a:solidFill>
                                    <a:srgbClr val="576182"/>
                                  </a:solidFill>
                                  <a:latin typeface="Cambria Math" panose="02040503050406030204" pitchFamily="18" charset="0"/>
                                  <a:ea typeface="Verdana"/>
                                  <a:cs typeface="Verdana"/>
                                  <a:sym typeface="Verdana"/>
                                </a:rPr>
                                <m:t>𝑡</m:t>
                              </m:r>
                              <m:r>
                                <a:rPr lang="fr-FR" sz="1800" b="0" i="1" smtClean="0">
                                  <a:solidFill>
                                    <a:srgbClr val="576182"/>
                                  </a:solidFill>
                                  <a:latin typeface="Cambria Math" panose="02040503050406030204" pitchFamily="18" charset="0"/>
                                  <a:ea typeface="Verdana"/>
                                  <a:cs typeface="Verdana"/>
                                  <a:sym typeface="Verdana"/>
                                </a:rPr>
                                <m:t>=1</m:t>
                              </m:r>
                            </m:sub>
                            <m:sup>
                              <m:r>
                                <a:rPr lang="fr-FR" sz="1800" b="0" i="1" smtClean="0">
                                  <a:solidFill>
                                    <a:srgbClr val="576182"/>
                                  </a:solidFill>
                                  <a:latin typeface="Cambria Math" panose="02040503050406030204" pitchFamily="18" charset="0"/>
                                  <a:ea typeface="Verdana"/>
                                  <a:cs typeface="Verdana"/>
                                  <a:sym typeface="Verdana"/>
                                </a:rPr>
                                <m:t>𝑇</m:t>
                              </m:r>
                            </m:sup>
                            <m:e>
                              <m:r>
                                <a:rPr lang="fr-FR" sz="1800" i="1">
                                  <a:solidFill>
                                    <a:srgbClr val="576182"/>
                                  </a:solidFill>
                                  <a:latin typeface="Cambria Math" panose="02040503050406030204" pitchFamily="18" charset="0"/>
                                  <a:ea typeface="Verdana"/>
                                  <a:cs typeface="Verdana"/>
                                  <a:sym typeface="Verdana"/>
                                </a:rPr>
                                <m:t>𝒩</m:t>
                              </m:r>
                              <m:r>
                                <a:rPr lang="fr-FR" sz="1800" b="0" i="1" smtClean="0">
                                  <a:solidFill>
                                    <a:srgbClr val="576182"/>
                                  </a:solidFill>
                                  <a:latin typeface="Cambria Math" panose="02040503050406030204" pitchFamily="18" charset="0"/>
                                  <a:ea typeface="Verdana"/>
                                  <a:cs typeface="Verdana"/>
                                  <a:sym typeface="Verdana"/>
                                </a:rPr>
                                <m:t>(</m:t>
                              </m:r>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𝑡</m:t>
                                  </m:r>
                                </m:sub>
                              </m:sSub>
                              <m:r>
                                <a:rPr lang="fr-FR" sz="1800" b="0" i="1" smtClean="0">
                                  <a:solidFill>
                                    <a:srgbClr val="576182"/>
                                  </a:solidFill>
                                  <a:latin typeface="Cambria Math" panose="02040503050406030204" pitchFamily="18" charset="0"/>
                                  <a:ea typeface="Verdana"/>
                                  <a:cs typeface="Verdana"/>
                                  <a:sym typeface="Verdana"/>
                                </a:rPr>
                                <m:t>;</m:t>
                              </m:r>
                              <m:rad>
                                <m:radPr>
                                  <m:degHide m:val="on"/>
                                  <m:ctrlPr>
                                    <a:rPr lang="fr-FR" sz="1800" b="0" i="1" smtClean="0">
                                      <a:solidFill>
                                        <a:srgbClr val="576182"/>
                                      </a:solidFill>
                                      <a:latin typeface="Cambria Math" panose="02040503050406030204" pitchFamily="18" charset="0"/>
                                      <a:ea typeface="Verdana"/>
                                      <a:cs typeface="Verdana"/>
                                      <a:sym typeface="Verdana"/>
                                    </a:rPr>
                                  </m:ctrlPr>
                                </m:radPr>
                                <m:deg/>
                                <m:e>
                                  <m:r>
                                    <a:rPr lang="fr-FR" sz="1800" b="0" i="1" smtClean="0">
                                      <a:solidFill>
                                        <a:srgbClr val="576182"/>
                                      </a:solidFill>
                                      <a:latin typeface="Cambria Math" panose="02040503050406030204" pitchFamily="18" charset="0"/>
                                      <a:ea typeface="Verdana"/>
                                      <a:cs typeface="Verdana"/>
                                      <a:sym typeface="Verdana"/>
                                    </a:rPr>
                                    <m:t>1−</m:t>
                                  </m:r>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𝛽</m:t>
                                      </m:r>
                                    </m:e>
                                    <m:sub>
                                      <m:r>
                                        <a:rPr lang="fr-FR" sz="1800" b="0" i="1" smtClean="0">
                                          <a:solidFill>
                                            <a:srgbClr val="576182"/>
                                          </a:solidFill>
                                          <a:latin typeface="Cambria Math" panose="02040503050406030204" pitchFamily="18" charset="0"/>
                                          <a:ea typeface="Verdana"/>
                                          <a:cs typeface="Verdana"/>
                                          <a:sym typeface="Verdana"/>
                                        </a:rPr>
                                        <m:t>𝑡</m:t>
                                      </m:r>
                                    </m:sub>
                                  </m:sSub>
                                </m:e>
                              </m:rad>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𝑡</m:t>
                                  </m:r>
                                  <m:r>
                                    <a:rPr lang="fr-FR" sz="1800" b="0" i="1" smtClean="0">
                                      <a:solidFill>
                                        <a:srgbClr val="576182"/>
                                      </a:solidFill>
                                      <a:latin typeface="Cambria Math" panose="02040503050406030204" pitchFamily="18" charset="0"/>
                                      <a:ea typeface="Verdana"/>
                                      <a:cs typeface="Verdana"/>
                                      <a:sym typeface="Verdana"/>
                                    </a:rPr>
                                    <m:t>−1</m:t>
                                  </m:r>
                                </m:sub>
                              </m:sSub>
                              <m:r>
                                <a:rPr lang="fr-FR" sz="1800" b="0" i="1" smtClean="0">
                                  <a:solidFill>
                                    <a:srgbClr val="576182"/>
                                  </a:solidFill>
                                  <a:latin typeface="Cambria Math" panose="02040503050406030204" pitchFamily="18" charset="0"/>
                                  <a:ea typeface="Verdana"/>
                                  <a:cs typeface="Verdana"/>
                                  <a:sym typeface="Verdana"/>
                                </a:rPr>
                                <m:t>,</m:t>
                              </m:r>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𝛽</m:t>
                                  </m:r>
                                </m:e>
                                <m:sub>
                                  <m:r>
                                    <a:rPr lang="fr-FR" sz="1800" b="0" i="1" smtClean="0">
                                      <a:solidFill>
                                        <a:srgbClr val="576182"/>
                                      </a:solidFill>
                                      <a:latin typeface="Cambria Math" panose="02040503050406030204" pitchFamily="18" charset="0"/>
                                      <a:ea typeface="Verdana"/>
                                      <a:cs typeface="Verdana"/>
                                      <a:sym typeface="Verdana"/>
                                    </a:rPr>
                                    <m:t>𝑡</m:t>
                                  </m:r>
                                </m:sub>
                              </m:sSub>
                              <m:r>
                                <a:rPr lang="fr-FR" sz="1800" b="0" i="1" smtClean="0">
                                  <a:solidFill>
                                    <a:srgbClr val="576182"/>
                                  </a:solidFill>
                                  <a:latin typeface="Cambria Math" panose="02040503050406030204" pitchFamily="18" charset="0"/>
                                  <a:ea typeface="Verdana"/>
                                  <a:cs typeface="Verdana"/>
                                  <a:sym typeface="Verdana"/>
                                </a:rPr>
                                <m:t>𝐼</m:t>
                              </m:r>
                              <m:r>
                                <a:rPr lang="fr-FR" sz="1800" b="0" i="1" smtClean="0">
                                  <a:solidFill>
                                    <a:srgbClr val="576182"/>
                                  </a:solidFill>
                                  <a:latin typeface="Cambria Math" panose="02040503050406030204" pitchFamily="18" charset="0"/>
                                  <a:ea typeface="Verdana"/>
                                  <a:cs typeface="Verdana"/>
                                  <a:sym typeface="Verdana"/>
                                </a:rPr>
                                <m:t>)</m:t>
                              </m:r>
                            </m:e>
                          </m:nary>
                        </m:e>
                      </m:nary>
                    </m:oMath>
                  </m:oMathPara>
                </a14:m>
                <a:endParaRPr sz="1800" dirty="0">
                  <a:solidFill>
                    <a:srgbClr val="576182"/>
                  </a:solidFill>
                  <a:latin typeface="Verdana"/>
                  <a:ea typeface="Verdana"/>
                  <a:cs typeface="Verdana"/>
                  <a:sym typeface="Verdana"/>
                </a:endParaRPr>
              </a:p>
            </p:txBody>
          </p:sp>
        </mc:Choice>
        <mc:Fallback xmlns="">
          <p:sp>
            <p:nvSpPr>
              <p:cNvPr id="5" name="Google Shape;68;p14">
                <a:extLst>
                  <a:ext uri="{FF2B5EF4-FFF2-40B4-BE49-F238E27FC236}">
                    <a16:creationId xmlns:a16="http://schemas.microsoft.com/office/drawing/2014/main" id="{59880710-A459-1555-60AE-AF95FC733606}"/>
                  </a:ext>
                </a:extLst>
              </p:cNvPr>
              <p:cNvSpPr txBox="1">
                <a:spLocks noRot="1" noChangeAspect="1" noMove="1" noResize="1" noEditPoints="1" noAdjustHandles="1" noChangeArrowheads="1" noChangeShapeType="1" noTextEdit="1"/>
              </p:cNvSpPr>
              <p:nvPr/>
            </p:nvSpPr>
            <p:spPr>
              <a:xfrm>
                <a:off x="789377" y="1933199"/>
                <a:ext cx="7526979" cy="3034647"/>
              </a:xfrm>
              <a:prstGeom prst="rect">
                <a:avLst/>
              </a:prstGeom>
              <a:blipFill>
                <a:blip r:embed="rId4"/>
                <a:stretch>
                  <a:fillRect t="-2583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28088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5D56821F-659E-1E9C-E1B4-1C773C786298}"/>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FDAC1710-15D6-7B46-D8E3-B10BAFB70F4D}"/>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B4947C6E-78B6-A59F-919F-0B623AAA7F21}"/>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8A975125-8C03-8521-BDBC-99E7DD560E11}"/>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13</a:t>
            </a:fld>
            <a:endParaRPr lang="fr" i="1" dirty="0">
              <a:solidFill>
                <a:srgbClr val="8F6A21"/>
              </a:solidFill>
            </a:endParaRPr>
          </a:p>
        </p:txBody>
      </p:sp>
      <p:sp>
        <p:nvSpPr>
          <p:cNvPr id="6" name="Google Shape;83;p15">
            <a:extLst>
              <a:ext uri="{FF2B5EF4-FFF2-40B4-BE49-F238E27FC236}">
                <a16:creationId xmlns:a16="http://schemas.microsoft.com/office/drawing/2014/main" id="{89F2071F-2AF3-48E1-4710-7CCBB125D32A}"/>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Reverse Process Equation</a:t>
            </a:r>
          </a:p>
        </p:txBody>
      </p:sp>
      <mc:AlternateContent xmlns:mc="http://schemas.openxmlformats.org/markup-compatibility/2006" xmlns:a14="http://schemas.microsoft.com/office/drawing/2010/main">
        <mc:Choice Requires="a14">
          <p:sp>
            <p:nvSpPr>
              <p:cNvPr id="5" name="Google Shape;68;p14">
                <a:extLst>
                  <a:ext uri="{FF2B5EF4-FFF2-40B4-BE49-F238E27FC236}">
                    <a16:creationId xmlns:a16="http://schemas.microsoft.com/office/drawing/2014/main" id="{BDA1C3A0-9498-0C88-D1B5-092D6160FF3F}"/>
                  </a:ext>
                </a:extLst>
              </p:cNvPr>
              <p:cNvSpPr txBox="1"/>
              <p:nvPr/>
            </p:nvSpPr>
            <p:spPr>
              <a:xfrm>
                <a:off x="789377" y="1933199"/>
                <a:ext cx="7526979" cy="3034647"/>
              </a:xfrm>
              <a:prstGeom prst="rect">
                <a:avLst/>
              </a:prstGeom>
              <a:noFill/>
              <a:ln>
                <a:noFill/>
              </a:ln>
            </p:spPr>
            <p:txBody>
              <a:bodyPr spcFirstLastPara="1" wrap="square" lIns="91425" tIns="91425" rIns="91425" bIns="91425" anchor="t" anchorCtr="0">
                <a:noAutofit/>
              </a:bodyPr>
              <a:lstStyle/>
              <a:p>
                <a:pPr/>
                <a14:m>
                  <m:oMathPara xmlns:m="http://schemas.openxmlformats.org/officeDocument/2006/math">
                    <m:oMathParaPr>
                      <m:jc m:val="centerGroup"/>
                    </m:oMathParaPr>
                    <m:oMath xmlns:m="http://schemas.openxmlformats.org/officeDocument/2006/math">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𝑝</m:t>
                          </m:r>
                        </m:e>
                        <m:sub>
                          <m:r>
                            <a:rPr lang="fr-FR" sz="1800" b="0" i="1" smtClean="0">
                              <a:solidFill>
                                <a:srgbClr val="576182"/>
                              </a:solidFill>
                              <a:latin typeface="Cambria Math" panose="02040503050406030204" pitchFamily="18" charset="0"/>
                              <a:ea typeface="Verdana"/>
                              <a:cs typeface="Verdana"/>
                              <a:sym typeface="Verdana"/>
                            </a:rPr>
                            <m:t>𝜃</m:t>
                          </m:r>
                        </m:sub>
                      </m:sSub>
                      <m:r>
                        <a:rPr lang="fr-FR" sz="1800" b="0" i="1" smtClean="0">
                          <a:solidFill>
                            <a:srgbClr val="576182"/>
                          </a:solidFill>
                          <a:latin typeface="Cambria Math" panose="02040503050406030204" pitchFamily="18" charset="0"/>
                          <a:ea typeface="Verdana"/>
                          <a:cs typeface="Verdana"/>
                          <a:sym typeface="Verdana"/>
                        </a:rPr>
                        <m:t>(</m:t>
                      </m:r>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0:</m:t>
                          </m:r>
                          <m:r>
                            <a:rPr lang="fr-FR" sz="1800" b="0" i="1" smtClean="0">
                              <a:solidFill>
                                <a:srgbClr val="576182"/>
                              </a:solidFill>
                              <a:latin typeface="Cambria Math" panose="02040503050406030204" pitchFamily="18" charset="0"/>
                              <a:ea typeface="Verdana"/>
                              <a:cs typeface="Verdana"/>
                              <a:sym typeface="Verdana"/>
                            </a:rPr>
                            <m:t>𝑇</m:t>
                          </m:r>
                        </m:sub>
                      </m:sSub>
                      <m:r>
                        <a:rPr lang="fr-FR" sz="1800" b="0" i="1" smtClean="0">
                          <a:solidFill>
                            <a:srgbClr val="576182"/>
                          </a:solidFill>
                          <a:latin typeface="Cambria Math" panose="02040503050406030204" pitchFamily="18" charset="0"/>
                          <a:ea typeface="Verdana"/>
                          <a:cs typeface="Verdana"/>
                          <a:sym typeface="Verdana"/>
                        </a:rPr>
                        <m:t>)=</m:t>
                      </m:r>
                      <m:r>
                        <a:rPr lang="fr-FR" sz="1800" b="0" i="1" smtClean="0">
                          <a:solidFill>
                            <a:srgbClr val="576182"/>
                          </a:solidFill>
                          <a:latin typeface="Cambria Math" panose="02040503050406030204" pitchFamily="18" charset="0"/>
                          <a:ea typeface="Verdana"/>
                          <a:cs typeface="Verdana"/>
                          <a:sym typeface="Verdana"/>
                        </a:rPr>
                        <m:t>𝑝</m:t>
                      </m:r>
                      <m:d>
                        <m:dPr>
                          <m:ctrlPr>
                            <a:rPr lang="fr-FR" sz="1800" b="0" i="1" smtClean="0">
                              <a:solidFill>
                                <a:srgbClr val="576182"/>
                              </a:solidFill>
                              <a:latin typeface="Cambria Math" panose="02040503050406030204" pitchFamily="18" charset="0"/>
                              <a:ea typeface="Verdana"/>
                              <a:cs typeface="Verdana"/>
                              <a:sym typeface="Verdana"/>
                            </a:rPr>
                          </m:ctrlPr>
                        </m:dPr>
                        <m:e>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𝑇</m:t>
                              </m:r>
                            </m:sub>
                          </m:sSub>
                        </m:e>
                      </m:d>
                      <m:nary>
                        <m:naryPr>
                          <m:chr m:val="∏"/>
                          <m:ctrlPr>
                            <a:rPr lang="fr-FR" sz="1800" b="0" i="1" smtClean="0">
                              <a:solidFill>
                                <a:srgbClr val="576182"/>
                              </a:solidFill>
                              <a:latin typeface="Cambria Math" panose="02040503050406030204" pitchFamily="18" charset="0"/>
                              <a:ea typeface="Verdana"/>
                              <a:cs typeface="Verdana"/>
                              <a:sym typeface="Verdana"/>
                            </a:rPr>
                          </m:ctrlPr>
                        </m:naryPr>
                        <m:sub>
                          <m:r>
                            <m:rPr>
                              <m:brk m:alnAt="23"/>
                            </m:rPr>
                            <a:rPr lang="fr-FR" sz="1800" b="0" i="1" smtClean="0">
                              <a:solidFill>
                                <a:srgbClr val="576182"/>
                              </a:solidFill>
                              <a:latin typeface="Cambria Math" panose="02040503050406030204" pitchFamily="18" charset="0"/>
                              <a:ea typeface="Verdana"/>
                              <a:cs typeface="Verdana"/>
                              <a:sym typeface="Verdana"/>
                            </a:rPr>
                            <m:t>𝑡</m:t>
                          </m:r>
                          <m:r>
                            <a:rPr lang="fr-FR" sz="1800" b="0" i="1" smtClean="0">
                              <a:solidFill>
                                <a:srgbClr val="576182"/>
                              </a:solidFill>
                              <a:latin typeface="Cambria Math" panose="02040503050406030204" pitchFamily="18" charset="0"/>
                              <a:ea typeface="Verdana"/>
                              <a:cs typeface="Verdana"/>
                              <a:sym typeface="Verdana"/>
                            </a:rPr>
                            <m:t>=1</m:t>
                          </m:r>
                        </m:sub>
                        <m:sup>
                          <m:r>
                            <a:rPr lang="fr-FR" sz="1800" b="0" i="1" smtClean="0">
                              <a:solidFill>
                                <a:srgbClr val="576182"/>
                              </a:solidFill>
                              <a:latin typeface="Cambria Math" panose="02040503050406030204" pitchFamily="18" charset="0"/>
                              <a:ea typeface="Verdana"/>
                              <a:cs typeface="Verdana"/>
                              <a:sym typeface="Verdana"/>
                            </a:rPr>
                            <m:t>𝑇</m:t>
                          </m:r>
                        </m:sup>
                        <m:e>
                          <m:sSub>
                            <m:sSubPr>
                              <m:ctrlPr>
                                <a:rPr lang="fr-FR" sz="1800" i="1">
                                  <a:solidFill>
                                    <a:srgbClr val="576182"/>
                                  </a:solidFill>
                                  <a:latin typeface="Cambria Math" panose="02040503050406030204" pitchFamily="18" charset="0"/>
                                  <a:ea typeface="Verdana"/>
                                  <a:cs typeface="Verdana"/>
                                  <a:sym typeface="Verdana"/>
                                </a:rPr>
                              </m:ctrlPr>
                            </m:sSubPr>
                            <m:e>
                              <m:r>
                                <a:rPr lang="fr-FR" sz="1800" i="1">
                                  <a:solidFill>
                                    <a:srgbClr val="576182"/>
                                  </a:solidFill>
                                  <a:latin typeface="Cambria Math" panose="02040503050406030204" pitchFamily="18" charset="0"/>
                                  <a:ea typeface="Verdana"/>
                                  <a:cs typeface="Verdana"/>
                                  <a:sym typeface="Verdana"/>
                                </a:rPr>
                                <m:t>𝑝</m:t>
                              </m:r>
                            </m:e>
                            <m:sub>
                              <m:r>
                                <a:rPr lang="fr-FR" sz="1800" i="1">
                                  <a:solidFill>
                                    <a:srgbClr val="576182"/>
                                  </a:solidFill>
                                  <a:latin typeface="Cambria Math" panose="02040503050406030204" pitchFamily="18" charset="0"/>
                                  <a:ea typeface="Verdana"/>
                                  <a:cs typeface="Verdana"/>
                                  <a:sym typeface="Verdana"/>
                                </a:rPr>
                                <m:t>𝜃</m:t>
                              </m:r>
                            </m:sub>
                          </m:sSub>
                          <m:d>
                            <m:dPr>
                              <m:endChr m:val="|"/>
                              <m:ctrlPr>
                                <a:rPr lang="fr-FR" sz="1800" b="0" i="1" smtClean="0">
                                  <a:solidFill>
                                    <a:srgbClr val="576182"/>
                                  </a:solidFill>
                                  <a:latin typeface="Cambria Math" panose="02040503050406030204" pitchFamily="18" charset="0"/>
                                  <a:ea typeface="Verdana"/>
                                  <a:cs typeface="Verdana"/>
                                  <a:sym typeface="Verdana"/>
                                </a:rPr>
                              </m:ctrlPr>
                            </m:dPr>
                            <m:e>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𝑡</m:t>
                                  </m:r>
                                  <m:r>
                                    <a:rPr lang="fr-FR" sz="1800" b="0" i="1" smtClean="0">
                                      <a:solidFill>
                                        <a:srgbClr val="576182"/>
                                      </a:solidFill>
                                      <a:latin typeface="Cambria Math" panose="02040503050406030204" pitchFamily="18" charset="0"/>
                                      <a:ea typeface="Verdana"/>
                                      <a:cs typeface="Verdana"/>
                                      <a:sym typeface="Verdana"/>
                                    </a:rPr>
                                    <m:t>−1</m:t>
                                  </m:r>
                                </m:sub>
                              </m:sSub>
                            </m:e>
                          </m:d>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𝑡</m:t>
                              </m:r>
                            </m:sub>
                          </m:sSub>
                          <m:r>
                            <a:rPr lang="fr-FR" sz="1800" b="0" i="1" smtClean="0">
                              <a:solidFill>
                                <a:srgbClr val="576182"/>
                              </a:solidFill>
                              <a:latin typeface="Cambria Math" panose="02040503050406030204" pitchFamily="18" charset="0"/>
                              <a:ea typeface="Verdana"/>
                              <a:cs typeface="Verdana"/>
                              <a:sym typeface="Verdana"/>
                            </a:rPr>
                            <m:t>)=</m:t>
                          </m:r>
                          <m:r>
                            <a:rPr lang="fr-FR" sz="1800" b="0" i="1" smtClean="0">
                              <a:solidFill>
                                <a:srgbClr val="576182"/>
                              </a:solidFill>
                              <a:latin typeface="Cambria Math" panose="02040503050406030204" pitchFamily="18" charset="0"/>
                              <a:ea typeface="Verdana"/>
                              <a:cs typeface="Verdana"/>
                              <a:sym typeface="Verdana"/>
                            </a:rPr>
                            <m:t>𝑝</m:t>
                          </m:r>
                          <m:r>
                            <a:rPr lang="fr-FR" sz="1800" b="0" i="1" smtClean="0">
                              <a:solidFill>
                                <a:srgbClr val="576182"/>
                              </a:solidFill>
                              <a:latin typeface="Cambria Math" panose="02040503050406030204" pitchFamily="18" charset="0"/>
                              <a:ea typeface="Verdana"/>
                              <a:cs typeface="Verdana"/>
                              <a:sym typeface="Verdana"/>
                            </a:rPr>
                            <m:t>(</m:t>
                          </m:r>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𝑇</m:t>
                              </m:r>
                            </m:sub>
                          </m:sSub>
                          <m:r>
                            <a:rPr lang="fr-FR" sz="1800" b="0" i="1" smtClean="0">
                              <a:solidFill>
                                <a:srgbClr val="576182"/>
                              </a:solidFill>
                              <a:latin typeface="Cambria Math" panose="02040503050406030204" pitchFamily="18" charset="0"/>
                              <a:ea typeface="Verdana"/>
                              <a:cs typeface="Verdana"/>
                              <a:sym typeface="Verdana"/>
                            </a:rPr>
                            <m:t>)</m:t>
                          </m:r>
                          <m:nary>
                            <m:naryPr>
                              <m:chr m:val="∏"/>
                              <m:ctrlPr>
                                <a:rPr lang="fr-FR" sz="1800" b="0" i="1" smtClean="0">
                                  <a:solidFill>
                                    <a:srgbClr val="576182"/>
                                  </a:solidFill>
                                  <a:latin typeface="Cambria Math" panose="02040503050406030204" pitchFamily="18" charset="0"/>
                                  <a:ea typeface="Verdana"/>
                                  <a:cs typeface="Verdana"/>
                                  <a:sym typeface="Verdana"/>
                                </a:rPr>
                              </m:ctrlPr>
                            </m:naryPr>
                            <m:sub>
                              <m:r>
                                <m:rPr>
                                  <m:brk m:alnAt="23"/>
                                </m:rPr>
                                <a:rPr lang="fr-FR" sz="1800" b="0" i="1" smtClean="0">
                                  <a:solidFill>
                                    <a:srgbClr val="576182"/>
                                  </a:solidFill>
                                  <a:latin typeface="Cambria Math" panose="02040503050406030204" pitchFamily="18" charset="0"/>
                                  <a:ea typeface="Verdana"/>
                                  <a:cs typeface="Verdana"/>
                                  <a:sym typeface="Verdana"/>
                                </a:rPr>
                                <m:t>𝑡</m:t>
                              </m:r>
                              <m:r>
                                <a:rPr lang="fr-FR" sz="1800" b="0" i="1" smtClean="0">
                                  <a:solidFill>
                                    <a:srgbClr val="576182"/>
                                  </a:solidFill>
                                  <a:latin typeface="Cambria Math" panose="02040503050406030204" pitchFamily="18" charset="0"/>
                                  <a:ea typeface="Verdana"/>
                                  <a:cs typeface="Verdana"/>
                                  <a:sym typeface="Verdana"/>
                                </a:rPr>
                                <m:t>=1</m:t>
                              </m:r>
                            </m:sub>
                            <m:sup>
                              <m:r>
                                <a:rPr lang="fr-FR" sz="1800" b="0" i="1" smtClean="0">
                                  <a:solidFill>
                                    <a:srgbClr val="576182"/>
                                  </a:solidFill>
                                  <a:latin typeface="Cambria Math" panose="02040503050406030204" pitchFamily="18" charset="0"/>
                                  <a:ea typeface="Verdana"/>
                                  <a:cs typeface="Verdana"/>
                                  <a:sym typeface="Verdana"/>
                                </a:rPr>
                                <m:t>𝑇</m:t>
                              </m:r>
                            </m:sup>
                            <m:e>
                              <m:r>
                                <a:rPr lang="fr-FR" sz="1800" i="1">
                                  <a:solidFill>
                                    <a:srgbClr val="576182"/>
                                  </a:solidFill>
                                  <a:latin typeface="Cambria Math" panose="02040503050406030204" pitchFamily="18" charset="0"/>
                                  <a:ea typeface="Verdana"/>
                                  <a:cs typeface="Verdana"/>
                                  <a:sym typeface="Verdana"/>
                                </a:rPr>
                                <m:t>𝒩</m:t>
                              </m:r>
                              <m:r>
                                <a:rPr lang="fr-FR" sz="1800" b="0" i="1" smtClean="0">
                                  <a:solidFill>
                                    <a:srgbClr val="576182"/>
                                  </a:solidFill>
                                  <a:latin typeface="Cambria Math" panose="02040503050406030204" pitchFamily="18" charset="0"/>
                                  <a:ea typeface="Verdana"/>
                                  <a:cs typeface="Verdana"/>
                                  <a:sym typeface="Verdana"/>
                                </a:rPr>
                                <m:t>(</m:t>
                              </m:r>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𝑡</m:t>
                                  </m:r>
                                  <m:r>
                                    <a:rPr lang="fr-FR" sz="1800" b="0" i="1" smtClean="0">
                                      <a:solidFill>
                                        <a:srgbClr val="576182"/>
                                      </a:solidFill>
                                      <a:latin typeface="Cambria Math" panose="02040503050406030204" pitchFamily="18" charset="0"/>
                                      <a:ea typeface="Verdana"/>
                                      <a:cs typeface="Verdana"/>
                                      <a:sym typeface="Verdana"/>
                                    </a:rPr>
                                    <m:t>−1</m:t>
                                  </m:r>
                                </m:sub>
                              </m:sSub>
                              <m:r>
                                <a:rPr lang="fr-FR" sz="1800" b="0" i="1" smtClean="0">
                                  <a:solidFill>
                                    <a:srgbClr val="576182"/>
                                  </a:solidFill>
                                  <a:latin typeface="Cambria Math" panose="02040503050406030204" pitchFamily="18" charset="0"/>
                                  <a:ea typeface="Verdana"/>
                                  <a:cs typeface="Verdana"/>
                                  <a:sym typeface="Verdana"/>
                                </a:rPr>
                                <m:t>;</m:t>
                              </m:r>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𝜇</m:t>
                                  </m:r>
                                </m:e>
                                <m:sub>
                                  <m:r>
                                    <a:rPr lang="fr-FR" sz="1800" b="0" i="1" smtClean="0">
                                      <a:solidFill>
                                        <a:srgbClr val="576182"/>
                                      </a:solidFill>
                                      <a:latin typeface="Cambria Math" panose="02040503050406030204" pitchFamily="18" charset="0"/>
                                      <a:ea typeface="Verdana"/>
                                      <a:cs typeface="Verdana"/>
                                      <a:sym typeface="Verdana"/>
                                    </a:rPr>
                                    <m:t>𝜃</m:t>
                                  </m:r>
                                </m:sub>
                              </m:sSub>
                              <m:r>
                                <a:rPr lang="fr-FR" sz="1800" b="0" i="1" smtClean="0">
                                  <a:solidFill>
                                    <a:srgbClr val="576182"/>
                                  </a:solidFill>
                                  <a:latin typeface="Cambria Math" panose="02040503050406030204" pitchFamily="18" charset="0"/>
                                  <a:ea typeface="Verdana"/>
                                  <a:cs typeface="Verdana"/>
                                  <a:sym typeface="Verdana"/>
                                </a:rPr>
                                <m:t>(</m:t>
                              </m:r>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𝑡</m:t>
                                  </m:r>
                                </m:sub>
                              </m:sSub>
                              <m:r>
                                <a:rPr lang="fr-FR" sz="1800" b="0" i="1" smtClean="0">
                                  <a:solidFill>
                                    <a:srgbClr val="576182"/>
                                  </a:solidFill>
                                  <a:latin typeface="Cambria Math" panose="02040503050406030204" pitchFamily="18" charset="0"/>
                                  <a:ea typeface="Verdana"/>
                                  <a:cs typeface="Verdana"/>
                                  <a:sym typeface="Verdana"/>
                                </a:rPr>
                                <m:t>),</m:t>
                              </m:r>
                              <m:nary>
                                <m:naryPr>
                                  <m:chr m:val="∑"/>
                                  <m:supHide m:val="on"/>
                                  <m:ctrlPr>
                                    <a:rPr lang="fr-FR" sz="1800" b="0" i="1" smtClean="0">
                                      <a:solidFill>
                                        <a:srgbClr val="576182"/>
                                      </a:solidFill>
                                      <a:latin typeface="Cambria Math" panose="02040503050406030204" pitchFamily="18" charset="0"/>
                                      <a:ea typeface="Verdana"/>
                                      <a:cs typeface="Verdana"/>
                                      <a:sym typeface="Verdana"/>
                                    </a:rPr>
                                  </m:ctrlPr>
                                </m:naryPr>
                                <m:sub>
                                  <m:r>
                                    <a:rPr lang="fr-FR" sz="1800" b="0" i="1" smtClean="0">
                                      <a:solidFill>
                                        <a:srgbClr val="576182"/>
                                      </a:solidFill>
                                      <a:latin typeface="Cambria Math" panose="02040503050406030204" pitchFamily="18" charset="0"/>
                                      <a:ea typeface="Verdana"/>
                                      <a:cs typeface="Verdana"/>
                                      <a:sym typeface="Verdana"/>
                                    </a:rPr>
                                    <m:t>𝜃</m:t>
                                  </m:r>
                                </m:sub>
                                <m:sup/>
                                <m:e>
                                  <m:r>
                                    <a:rPr lang="fr-FR" sz="1800" b="0" i="1" smtClean="0">
                                      <a:solidFill>
                                        <a:srgbClr val="576182"/>
                                      </a:solidFill>
                                      <a:latin typeface="Cambria Math" panose="02040503050406030204" pitchFamily="18" charset="0"/>
                                      <a:ea typeface="Verdana"/>
                                      <a:cs typeface="Verdana"/>
                                      <a:sym typeface="Verdana"/>
                                    </a:rPr>
                                    <m:t>(</m:t>
                                  </m:r>
                                  <m:sSub>
                                    <m:sSubPr>
                                      <m:ctrlPr>
                                        <a:rPr lang="fr-FR" sz="1800" b="0" i="1" smtClean="0">
                                          <a:solidFill>
                                            <a:srgbClr val="576182"/>
                                          </a:solidFill>
                                          <a:latin typeface="Cambria Math" panose="02040503050406030204" pitchFamily="18" charset="0"/>
                                          <a:ea typeface="Verdana"/>
                                          <a:cs typeface="Verdana"/>
                                          <a:sym typeface="Verdana"/>
                                        </a:rPr>
                                      </m:ctrlPr>
                                    </m:sSubPr>
                                    <m:e>
                                      <m:r>
                                        <a:rPr lang="fr-FR" sz="1800" b="0" i="1" smtClean="0">
                                          <a:solidFill>
                                            <a:srgbClr val="576182"/>
                                          </a:solidFill>
                                          <a:latin typeface="Cambria Math" panose="02040503050406030204" pitchFamily="18" charset="0"/>
                                          <a:ea typeface="Verdana"/>
                                          <a:cs typeface="Verdana"/>
                                          <a:sym typeface="Verdana"/>
                                        </a:rPr>
                                        <m:t>𝑥</m:t>
                                      </m:r>
                                    </m:e>
                                    <m:sub>
                                      <m:r>
                                        <a:rPr lang="fr-FR" sz="1800" b="0" i="1" smtClean="0">
                                          <a:solidFill>
                                            <a:srgbClr val="576182"/>
                                          </a:solidFill>
                                          <a:latin typeface="Cambria Math" panose="02040503050406030204" pitchFamily="18" charset="0"/>
                                          <a:ea typeface="Verdana"/>
                                          <a:cs typeface="Verdana"/>
                                          <a:sym typeface="Verdana"/>
                                        </a:rPr>
                                        <m:t>𝑡</m:t>
                                      </m:r>
                                    </m:sub>
                                  </m:sSub>
                                </m:e>
                              </m:nary>
                              <m:r>
                                <a:rPr lang="fr-FR" sz="1800" b="0" i="1" smtClean="0">
                                  <a:solidFill>
                                    <a:srgbClr val="576182"/>
                                  </a:solidFill>
                                  <a:latin typeface="Cambria Math" panose="02040503050406030204" pitchFamily="18" charset="0"/>
                                  <a:ea typeface="Verdana"/>
                                  <a:cs typeface="Verdana"/>
                                  <a:sym typeface="Verdana"/>
                                </a:rPr>
                                <m:t>))</m:t>
                              </m:r>
                            </m:e>
                          </m:nary>
                        </m:e>
                      </m:nary>
                    </m:oMath>
                  </m:oMathPara>
                </a14:m>
                <a:endParaRPr sz="1800" dirty="0">
                  <a:solidFill>
                    <a:srgbClr val="576182"/>
                  </a:solidFill>
                  <a:latin typeface="Verdana"/>
                  <a:ea typeface="Verdana"/>
                  <a:cs typeface="Verdana"/>
                  <a:sym typeface="Verdana"/>
                </a:endParaRPr>
              </a:p>
            </p:txBody>
          </p:sp>
        </mc:Choice>
        <mc:Fallback xmlns="">
          <p:sp>
            <p:nvSpPr>
              <p:cNvPr id="5" name="Google Shape;68;p14">
                <a:extLst>
                  <a:ext uri="{FF2B5EF4-FFF2-40B4-BE49-F238E27FC236}">
                    <a16:creationId xmlns:a16="http://schemas.microsoft.com/office/drawing/2014/main" id="{BDA1C3A0-9498-0C88-D1B5-092D6160FF3F}"/>
                  </a:ext>
                </a:extLst>
              </p:cNvPr>
              <p:cNvSpPr txBox="1">
                <a:spLocks noRot="1" noChangeAspect="1" noMove="1" noResize="1" noEditPoints="1" noAdjustHandles="1" noChangeArrowheads="1" noChangeShapeType="1" noTextEdit="1"/>
              </p:cNvSpPr>
              <p:nvPr/>
            </p:nvSpPr>
            <p:spPr>
              <a:xfrm>
                <a:off x="789377" y="1933199"/>
                <a:ext cx="7526979" cy="3034647"/>
              </a:xfrm>
              <a:prstGeom prst="rect">
                <a:avLst/>
              </a:prstGeom>
              <a:blipFill>
                <a:blip r:embed="rId4"/>
                <a:stretch>
                  <a:fillRect t="-2583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929281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45A1C32F-49DD-1224-C268-3D4B0AFAFC94}"/>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E7EA9103-377F-C8D3-EC37-A3759C012DCB}"/>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7E3BC017-577E-C5BC-EA57-0C08B265E3E4}"/>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B327993E-43D5-B825-0AE9-9A1A4288557E}"/>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14</a:t>
            </a:fld>
            <a:endParaRPr lang="fr" i="1" dirty="0">
              <a:solidFill>
                <a:srgbClr val="8F6A21"/>
              </a:solidFill>
            </a:endParaRPr>
          </a:p>
        </p:txBody>
      </p:sp>
      <p:sp>
        <p:nvSpPr>
          <p:cNvPr id="6" name="Google Shape;83;p15">
            <a:extLst>
              <a:ext uri="{FF2B5EF4-FFF2-40B4-BE49-F238E27FC236}">
                <a16:creationId xmlns:a16="http://schemas.microsoft.com/office/drawing/2014/main" id="{68B6B517-3791-5F91-F5AA-3488F4ECC436}"/>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Diffusion model process (image generation)</a:t>
            </a:r>
          </a:p>
        </p:txBody>
      </p:sp>
      <p:pic>
        <p:nvPicPr>
          <p:cNvPr id="5122" name="Picture 2">
            <a:extLst>
              <a:ext uri="{FF2B5EF4-FFF2-40B4-BE49-F238E27FC236}">
                <a16:creationId xmlns:a16="http://schemas.microsoft.com/office/drawing/2014/main" id="{11060E42-61AF-9450-9EE9-DE0705425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340" y="1349392"/>
            <a:ext cx="7511320" cy="282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877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6E22398E-49E2-937B-BCE6-70AE0790B3B6}"/>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6BC5BECB-FC8C-DCC2-583E-0B13013DC484}"/>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D5CA8674-2D11-6185-4B29-23C4E6AE9818}"/>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A16D9F61-343E-F772-AF22-7F3CD02ED1C7}"/>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15</a:t>
            </a:fld>
            <a:endParaRPr lang="fr" i="1" dirty="0">
              <a:solidFill>
                <a:srgbClr val="8F6A21"/>
              </a:solidFill>
            </a:endParaRPr>
          </a:p>
        </p:txBody>
      </p:sp>
      <p:sp>
        <p:nvSpPr>
          <p:cNvPr id="6" name="Google Shape;83;p15">
            <a:extLst>
              <a:ext uri="{FF2B5EF4-FFF2-40B4-BE49-F238E27FC236}">
                <a16:creationId xmlns:a16="http://schemas.microsoft.com/office/drawing/2014/main" id="{12CF4ECD-1EBD-BE92-B14B-79B531CBF8C3}"/>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Diffusion Models (image generation) – Inputs</a:t>
            </a:r>
          </a:p>
        </p:txBody>
      </p:sp>
      <p:sp>
        <p:nvSpPr>
          <p:cNvPr id="5" name="Google Shape;68;p14">
            <a:extLst>
              <a:ext uri="{FF2B5EF4-FFF2-40B4-BE49-F238E27FC236}">
                <a16:creationId xmlns:a16="http://schemas.microsoft.com/office/drawing/2014/main" id="{FB891A0B-E7CE-E6FA-18D8-F772F306F181}"/>
              </a:ext>
            </a:extLst>
          </p:cNvPr>
          <p:cNvSpPr txBox="1"/>
          <p:nvPr/>
        </p:nvSpPr>
        <p:spPr>
          <a:xfrm>
            <a:off x="761998" y="1238249"/>
            <a:ext cx="7526979" cy="3034647"/>
          </a:xfrm>
          <a:prstGeom prst="rect">
            <a:avLst/>
          </a:prstGeom>
          <a:noFill/>
          <a:ln>
            <a:noFill/>
          </a:ln>
        </p:spPr>
        <p:txBody>
          <a:bodyPr spcFirstLastPara="1" wrap="square" lIns="91425" tIns="91425" rIns="91425" bIns="91425" anchor="t" anchorCtr="0">
            <a:noAutofit/>
          </a:bodyPr>
          <a:lstStyle/>
          <a:p>
            <a:r>
              <a:rPr lang="en-US" sz="1200" dirty="0">
                <a:solidFill>
                  <a:srgbClr val="576182"/>
                </a:solidFill>
                <a:latin typeface="Verdana"/>
                <a:ea typeface="Verdana"/>
                <a:cs typeface="Verdana"/>
              </a:rPr>
              <a:t>The diffusion model takes three inputs, each serving a crucial role:</a:t>
            </a:r>
          </a:p>
          <a:p>
            <a:endParaRPr lang="en-US" sz="1200" dirty="0">
              <a:solidFill>
                <a:srgbClr val="576182"/>
              </a:solidFill>
              <a:latin typeface="Verdana"/>
              <a:ea typeface="Verdana"/>
              <a:cs typeface="Verdana"/>
            </a:endParaRPr>
          </a:p>
          <a:p>
            <a:pPr marL="403225" indent="-230188">
              <a:buFont typeface="Wingdings" pitchFamily="2" charset="2"/>
              <a:buChar char="v"/>
            </a:pPr>
            <a:r>
              <a:rPr lang="en-US" sz="1200" b="1" dirty="0">
                <a:solidFill>
                  <a:srgbClr val="576182"/>
                </a:solidFill>
                <a:latin typeface="Verdana"/>
                <a:ea typeface="Verdana"/>
                <a:cs typeface="Verdana"/>
              </a:rPr>
              <a:t>Latent Vector - </a:t>
            </a:r>
            <a:r>
              <a:rPr lang="en-US" sz="1200" dirty="0">
                <a:solidFill>
                  <a:srgbClr val="576182"/>
                </a:solidFill>
                <a:latin typeface="Verdana"/>
                <a:ea typeface="Verdana"/>
                <a:cs typeface="Verdana"/>
              </a:rPr>
              <a:t>This represents your input image after being processed by the VAE (Variational Autoencoder) encoder. In simpler terms, it’s a compressed representation of your image data.</a:t>
            </a:r>
          </a:p>
          <a:p>
            <a:pPr marL="403225" indent="-230188">
              <a:buFont typeface="Wingdings" pitchFamily="2" charset="2"/>
              <a:buChar char="v"/>
            </a:pPr>
            <a:endParaRPr lang="en-US" sz="1200" dirty="0">
              <a:solidFill>
                <a:srgbClr val="576182"/>
              </a:solidFill>
              <a:latin typeface="Verdana"/>
              <a:ea typeface="Verdana"/>
              <a:cs typeface="Verdana"/>
            </a:endParaRPr>
          </a:p>
          <a:p>
            <a:pPr marL="403225" indent="-230188">
              <a:buFont typeface="Wingdings" pitchFamily="2" charset="2"/>
              <a:buChar char="v"/>
            </a:pPr>
            <a:r>
              <a:rPr lang="en-US" sz="1200" b="1" dirty="0">
                <a:solidFill>
                  <a:srgbClr val="576182"/>
                </a:solidFill>
                <a:latin typeface="Verdana"/>
                <a:ea typeface="Verdana"/>
                <a:cs typeface="Verdana"/>
              </a:rPr>
              <a:t>Context - </a:t>
            </a:r>
            <a:r>
              <a:rPr lang="en-US" sz="1200" dirty="0">
                <a:solidFill>
                  <a:srgbClr val="576182"/>
                </a:solidFill>
                <a:latin typeface="Verdana"/>
                <a:ea typeface="Verdana"/>
                <a:cs typeface="Verdana"/>
              </a:rPr>
              <a:t>This is the text prompt embedding obtained from the CLIP encoder. It links the text description to the image, guiding the diffusion process toward generating coherent outputs.</a:t>
            </a:r>
          </a:p>
          <a:p>
            <a:pPr marL="403225" indent="-230188">
              <a:buFont typeface="Wingdings" pitchFamily="2" charset="2"/>
              <a:buChar char="v"/>
            </a:pPr>
            <a:endParaRPr lang="en-US" sz="1200" dirty="0">
              <a:solidFill>
                <a:srgbClr val="576182"/>
              </a:solidFill>
              <a:latin typeface="Verdana"/>
              <a:ea typeface="Verdana"/>
              <a:cs typeface="Verdana"/>
            </a:endParaRPr>
          </a:p>
          <a:p>
            <a:pPr marL="403225" indent="-230188">
              <a:buFont typeface="Wingdings" pitchFamily="2" charset="2"/>
              <a:buChar char="v"/>
            </a:pPr>
            <a:r>
              <a:rPr lang="en-US" sz="1200" b="1" dirty="0">
                <a:solidFill>
                  <a:srgbClr val="576182"/>
                </a:solidFill>
                <a:latin typeface="Verdana"/>
                <a:ea typeface="Verdana"/>
                <a:cs typeface="Verdana"/>
              </a:rPr>
              <a:t>Timestep - </a:t>
            </a:r>
            <a:r>
              <a:rPr lang="en-US" sz="1200" dirty="0">
                <a:solidFill>
                  <a:srgbClr val="576182"/>
                </a:solidFill>
                <a:latin typeface="Verdana"/>
                <a:ea typeface="Verdana"/>
                <a:cs typeface="Verdana"/>
              </a:rPr>
              <a:t>A scalar value embedded as a vector, representing the current step in the denoising process. It helps the model understand when it is in the sequence of removing noise.</a:t>
            </a:r>
          </a:p>
        </p:txBody>
      </p:sp>
    </p:spTree>
    <p:extLst>
      <p:ext uri="{BB962C8B-B14F-4D97-AF65-F5344CB8AC3E}">
        <p14:creationId xmlns:p14="http://schemas.microsoft.com/office/powerpoint/2010/main" val="246189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5BEDE39B-4EBC-6474-BBFB-C4B4C083F2A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341A51DE-8662-F728-FFB2-F543788225A5}"/>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C51F0FB3-2947-5DC5-8A5C-BE22C39FA6B8}"/>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12C8E2AA-86FA-F665-E88C-31C181C1F2D2}"/>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16</a:t>
            </a:fld>
            <a:endParaRPr lang="fr" i="1" dirty="0">
              <a:solidFill>
                <a:srgbClr val="8F6A21"/>
              </a:solidFill>
            </a:endParaRPr>
          </a:p>
        </p:txBody>
      </p:sp>
      <p:sp>
        <p:nvSpPr>
          <p:cNvPr id="6" name="Google Shape;83;p15">
            <a:extLst>
              <a:ext uri="{FF2B5EF4-FFF2-40B4-BE49-F238E27FC236}">
                <a16:creationId xmlns:a16="http://schemas.microsoft.com/office/drawing/2014/main" id="{29BDF453-5CFF-E84E-7F0D-DA4A9DFABCB8}"/>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UNET</a:t>
            </a:r>
          </a:p>
        </p:txBody>
      </p:sp>
      <p:sp>
        <p:nvSpPr>
          <p:cNvPr id="5" name="Google Shape;68;p14">
            <a:extLst>
              <a:ext uri="{FF2B5EF4-FFF2-40B4-BE49-F238E27FC236}">
                <a16:creationId xmlns:a16="http://schemas.microsoft.com/office/drawing/2014/main" id="{60B53F1D-C374-45BC-AD13-666AFE0881FB}"/>
              </a:ext>
            </a:extLst>
          </p:cNvPr>
          <p:cNvSpPr txBox="1"/>
          <p:nvPr/>
        </p:nvSpPr>
        <p:spPr>
          <a:xfrm>
            <a:off x="761998" y="1238249"/>
            <a:ext cx="7526979"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err="1">
                <a:solidFill>
                  <a:srgbClr val="576182"/>
                </a:solidFill>
                <a:latin typeface="Verdana"/>
                <a:ea typeface="Verdana"/>
                <a:cs typeface="Verdana"/>
              </a:rPr>
              <a:t>UNet</a:t>
            </a:r>
            <a:r>
              <a:rPr lang="en-US" sz="1200" dirty="0">
                <a:solidFill>
                  <a:srgbClr val="576182"/>
                </a:solidFill>
                <a:latin typeface="Verdana"/>
                <a:ea typeface="Verdana"/>
                <a:cs typeface="Verdana"/>
              </a:rPr>
              <a:t> was originally introduced as an architecture for biomedical image segmentation, designed to handle the challenge of locating fine details in medical images. </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UNET is able to perform really well using few annotated samples by leveraging its built in data augmentation, and is relatively fast compared to other methods.</a:t>
            </a:r>
          </a:p>
        </p:txBody>
      </p:sp>
      <p:pic>
        <p:nvPicPr>
          <p:cNvPr id="6146" name="Picture 2">
            <a:extLst>
              <a:ext uri="{FF2B5EF4-FFF2-40B4-BE49-F238E27FC236}">
                <a16:creationId xmlns:a16="http://schemas.microsoft.com/office/drawing/2014/main" id="{0EB5B92F-06C8-A558-C7A1-3F17739E5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4775" y="2375608"/>
            <a:ext cx="3634450" cy="242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149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33F59E3F-4629-8751-1FE2-24BB63EFC678}"/>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634D7AAA-3EF0-4A2E-07A0-F92C1976C8CC}"/>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AC64DA2A-E2EF-A59F-2F79-B4237A230131}"/>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F0C2097E-49A6-4B37-850B-5FE847D4A355}"/>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17</a:t>
            </a:fld>
            <a:endParaRPr lang="fr" i="1" dirty="0">
              <a:solidFill>
                <a:srgbClr val="8F6A21"/>
              </a:solidFill>
            </a:endParaRPr>
          </a:p>
        </p:txBody>
      </p:sp>
      <p:sp>
        <p:nvSpPr>
          <p:cNvPr id="6" name="Google Shape;83;p15">
            <a:extLst>
              <a:ext uri="{FF2B5EF4-FFF2-40B4-BE49-F238E27FC236}">
                <a16:creationId xmlns:a16="http://schemas.microsoft.com/office/drawing/2014/main" id="{F32B5C2F-A2CC-A6AF-664D-320F544D7E2B}"/>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Classifier-free Guidance</a:t>
            </a:r>
          </a:p>
        </p:txBody>
      </p:sp>
      <p:sp>
        <p:nvSpPr>
          <p:cNvPr id="5" name="Google Shape;68;p14">
            <a:extLst>
              <a:ext uri="{FF2B5EF4-FFF2-40B4-BE49-F238E27FC236}">
                <a16:creationId xmlns:a16="http://schemas.microsoft.com/office/drawing/2014/main" id="{8C59D14B-3924-F509-41B9-63C2659DA198}"/>
              </a:ext>
            </a:extLst>
          </p:cNvPr>
          <p:cNvSpPr txBox="1"/>
          <p:nvPr/>
        </p:nvSpPr>
        <p:spPr>
          <a:xfrm>
            <a:off x="761998" y="1238249"/>
            <a:ext cx="7526979"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Classifier-free guidance offers an elegant solution. Instead of using separate models for conditioned and unconditioned data, we use a single model and occasionally drop the prompt signal. </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At each timestep, the model receives either the noisy image, the timestep, and the prompt to predict the noise to remove (conditioned case), or the noisy image and timestep without the prompt (unconditioned case). This way, the model learns both to generate images aligned with the prompt and without it.</a:t>
            </a:r>
          </a:p>
        </p:txBody>
      </p:sp>
    </p:spTree>
    <p:extLst>
      <p:ext uri="{BB962C8B-B14F-4D97-AF65-F5344CB8AC3E}">
        <p14:creationId xmlns:p14="http://schemas.microsoft.com/office/powerpoint/2010/main" val="1934387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327A1F88-8D51-6B7A-98AE-46BE1562C931}"/>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FB535160-C98D-017F-293C-473B890986D5}"/>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60742C9A-15B1-E726-C567-1F4F7F8164CD}"/>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BBA7F05D-3C24-A69B-CF8B-026D2E65A4E6}"/>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18</a:t>
            </a:fld>
            <a:endParaRPr lang="fr" i="1" dirty="0">
              <a:solidFill>
                <a:srgbClr val="8F6A21"/>
              </a:solidFill>
            </a:endParaRPr>
          </a:p>
        </p:txBody>
      </p:sp>
      <p:sp>
        <p:nvSpPr>
          <p:cNvPr id="6" name="Google Shape;83;p15">
            <a:extLst>
              <a:ext uri="{FF2B5EF4-FFF2-40B4-BE49-F238E27FC236}">
                <a16:creationId xmlns:a16="http://schemas.microsoft.com/office/drawing/2014/main" id="{A20F6F1C-45BD-760E-CF8C-0FAF387AFA58}"/>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CLIP</a:t>
            </a:r>
          </a:p>
        </p:txBody>
      </p:sp>
      <p:pic>
        <p:nvPicPr>
          <p:cNvPr id="8194" name="Picture 2">
            <a:extLst>
              <a:ext uri="{FF2B5EF4-FFF2-40B4-BE49-F238E27FC236}">
                <a16:creationId xmlns:a16="http://schemas.microsoft.com/office/drawing/2014/main" id="{F6F4002F-AD4F-F24A-8695-0EF878DD7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109" y="940805"/>
            <a:ext cx="5465781" cy="358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693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4FB6E367-C2B7-0E90-1023-32EB2F119300}"/>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95B5784E-9843-8F24-7915-EECFBD9BD634}"/>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76608035-7F2E-583A-DBAF-F75FD6E3E86B}"/>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B285DDD2-D6EF-3722-FC20-72081DA0B85C}"/>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19</a:t>
            </a:fld>
            <a:endParaRPr lang="fr" i="1" dirty="0">
              <a:solidFill>
                <a:srgbClr val="8F6A21"/>
              </a:solidFill>
            </a:endParaRPr>
          </a:p>
        </p:txBody>
      </p:sp>
      <p:sp>
        <p:nvSpPr>
          <p:cNvPr id="6" name="Google Shape;83;p15">
            <a:extLst>
              <a:ext uri="{FF2B5EF4-FFF2-40B4-BE49-F238E27FC236}">
                <a16:creationId xmlns:a16="http://schemas.microsoft.com/office/drawing/2014/main" id="{C975FEB5-46E1-E67F-D8D6-977934451F4F}"/>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VEO 3 Architecture</a:t>
            </a:r>
          </a:p>
        </p:txBody>
      </p:sp>
      <p:pic>
        <p:nvPicPr>
          <p:cNvPr id="10242" name="Picture 2" descr="Building Google Veo 3 from Scratch Using Python | by Fareed Khan | Level Up  Coding">
            <a:extLst>
              <a:ext uri="{FF2B5EF4-FFF2-40B4-BE49-F238E27FC236}">
                <a16:creationId xmlns:a16="http://schemas.microsoft.com/office/drawing/2014/main" id="{CCD85DAB-24EF-81DF-B78D-F10E0666C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851" y="1252290"/>
            <a:ext cx="7068298" cy="285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78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F6F4C21F-CA88-2F37-845D-116327594ED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695FC13F-7B93-6C87-2168-86C6FB05C655}"/>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E10D1245-FF36-FCBD-5800-5F3A067ED96E}"/>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A0FC2DE3-FEDD-A317-4A43-D27F86DB285F}"/>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a:t>
            </a:fld>
            <a:endParaRPr lang="fr" i="1" dirty="0">
              <a:solidFill>
                <a:srgbClr val="8F6A21"/>
              </a:solidFill>
            </a:endParaRPr>
          </a:p>
        </p:txBody>
      </p:sp>
      <p:pic>
        <p:nvPicPr>
          <p:cNvPr id="7" name="Picture 6">
            <a:extLst>
              <a:ext uri="{FF2B5EF4-FFF2-40B4-BE49-F238E27FC236}">
                <a16:creationId xmlns:a16="http://schemas.microsoft.com/office/drawing/2014/main" id="{84B44000-CD36-1B55-076B-E394FB7E9C33}"/>
              </a:ext>
            </a:extLst>
          </p:cNvPr>
          <p:cNvPicPr>
            <a:picLocks noChangeAspect="1"/>
          </p:cNvPicPr>
          <p:nvPr/>
        </p:nvPicPr>
        <p:blipFill>
          <a:blip r:embed="rId4"/>
          <a:stretch>
            <a:fillRect/>
          </a:stretch>
        </p:blipFill>
        <p:spPr>
          <a:xfrm>
            <a:off x="959648" y="1804036"/>
            <a:ext cx="1548422" cy="1548422"/>
          </a:xfrm>
          <a:prstGeom prst="rect">
            <a:avLst/>
          </a:prstGeom>
        </p:spPr>
      </p:pic>
      <p:graphicFrame>
        <p:nvGraphicFramePr>
          <p:cNvPr id="10" name="Diagram 9">
            <a:extLst>
              <a:ext uri="{FF2B5EF4-FFF2-40B4-BE49-F238E27FC236}">
                <a16:creationId xmlns:a16="http://schemas.microsoft.com/office/drawing/2014/main" id="{202D1A1F-F3EE-4092-DCD0-1477350F0377}"/>
              </a:ext>
            </a:extLst>
          </p:cNvPr>
          <p:cNvGraphicFramePr/>
          <p:nvPr>
            <p:extLst>
              <p:ext uri="{D42A27DB-BD31-4B8C-83A1-F6EECF244321}">
                <p14:modId xmlns:p14="http://schemas.microsoft.com/office/powerpoint/2010/main" val="1267988642"/>
              </p:ext>
            </p:extLst>
          </p:nvPr>
        </p:nvGraphicFramePr>
        <p:xfrm>
          <a:off x="1189718" y="872653"/>
          <a:ext cx="6426925" cy="2962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12">
            <a:extLst>
              <a:ext uri="{FF2B5EF4-FFF2-40B4-BE49-F238E27FC236}">
                <a16:creationId xmlns:a16="http://schemas.microsoft.com/office/drawing/2014/main" id="{D2CFE231-49BF-836C-B90B-592436CB96AF}"/>
              </a:ext>
            </a:extLst>
          </p:cNvPr>
          <p:cNvPicPr>
            <a:picLocks noChangeAspect="1"/>
          </p:cNvPicPr>
          <p:nvPr/>
        </p:nvPicPr>
        <p:blipFill>
          <a:blip r:embed="rId10"/>
          <a:stretch>
            <a:fillRect/>
          </a:stretch>
        </p:blipFill>
        <p:spPr>
          <a:xfrm>
            <a:off x="3023577" y="1791042"/>
            <a:ext cx="2775848" cy="1561415"/>
          </a:xfrm>
          <a:prstGeom prst="rect">
            <a:avLst/>
          </a:prstGeom>
        </p:spPr>
      </p:pic>
      <p:pic>
        <p:nvPicPr>
          <p:cNvPr id="15" name="Picture 14">
            <a:extLst>
              <a:ext uri="{FF2B5EF4-FFF2-40B4-BE49-F238E27FC236}">
                <a16:creationId xmlns:a16="http://schemas.microsoft.com/office/drawing/2014/main" id="{F9558B80-C83C-1DA7-F9CA-DB013785AFE5}"/>
              </a:ext>
            </a:extLst>
          </p:cNvPr>
          <p:cNvPicPr>
            <a:picLocks noChangeAspect="1"/>
          </p:cNvPicPr>
          <p:nvPr/>
        </p:nvPicPr>
        <p:blipFill>
          <a:blip r:embed="rId11"/>
          <a:stretch>
            <a:fillRect/>
          </a:stretch>
        </p:blipFill>
        <p:spPr>
          <a:xfrm>
            <a:off x="6055359" y="1791042"/>
            <a:ext cx="2775850" cy="1561415"/>
          </a:xfrm>
          <a:prstGeom prst="rect">
            <a:avLst/>
          </a:prstGeom>
        </p:spPr>
      </p:pic>
    </p:spTree>
    <p:extLst>
      <p:ext uri="{BB962C8B-B14F-4D97-AF65-F5344CB8AC3E}">
        <p14:creationId xmlns:p14="http://schemas.microsoft.com/office/powerpoint/2010/main" val="1239465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48E345EB-BE2F-8502-EADB-02E12EAAD057}"/>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120A5EC6-3182-646E-0C9E-184F03AD2937}"/>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23E8D0DC-D19D-59EF-B847-E0081DAF1311}"/>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1DB219FB-507A-4BAE-50C0-F3273F10EE20}"/>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20</a:t>
            </a:fld>
            <a:endParaRPr lang="fr" i="1" dirty="0">
              <a:solidFill>
                <a:srgbClr val="8F6A21"/>
              </a:solidFill>
            </a:endParaRPr>
          </a:p>
        </p:txBody>
      </p:sp>
      <p:sp>
        <p:nvSpPr>
          <p:cNvPr id="6" name="Google Shape;83;p15">
            <a:extLst>
              <a:ext uri="{FF2B5EF4-FFF2-40B4-BE49-F238E27FC236}">
                <a16:creationId xmlns:a16="http://schemas.microsoft.com/office/drawing/2014/main" id="{C2BC631B-FDE9-C880-1A38-1368214FBBAF}"/>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3D UNET</a:t>
            </a:r>
          </a:p>
        </p:txBody>
      </p:sp>
      <p:pic>
        <p:nvPicPr>
          <p:cNvPr id="12290" name="Picture 2" descr="The Anatomy of Veo 3:DeepMind's Audiovisual Diffusion Model | by Tyler  Frink | Medium">
            <a:extLst>
              <a:ext uri="{FF2B5EF4-FFF2-40B4-BE49-F238E27FC236}">
                <a16:creationId xmlns:a16="http://schemas.microsoft.com/office/drawing/2014/main" id="{7074FA07-FC35-F9AB-FD58-D01F6751B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2133" y="1118361"/>
            <a:ext cx="3384148" cy="338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194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48FEEAD7-1DF9-21E3-54DD-2DDF2DBCAC96}"/>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57C1A30C-BA77-8306-0D00-2FB666639671}"/>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D8F75EA9-58B1-39AE-8C17-4F4594AE844B}"/>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7C109DEB-67EF-D7FC-9F8A-F33FF2D29656}"/>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21</a:t>
            </a:fld>
            <a:endParaRPr lang="fr" i="1" dirty="0">
              <a:solidFill>
                <a:srgbClr val="8F6A21"/>
              </a:solidFill>
            </a:endParaRPr>
          </a:p>
        </p:txBody>
      </p:sp>
      <p:sp>
        <p:nvSpPr>
          <p:cNvPr id="6" name="Google Shape;83;p15">
            <a:extLst>
              <a:ext uri="{FF2B5EF4-FFF2-40B4-BE49-F238E27FC236}">
                <a16:creationId xmlns:a16="http://schemas.microsoft.com/office/drawing/2014/main" id="{AFE0772D-6FE8-6E48-2D41-C5EFB609189B}"/>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Bottleneck of these Methods</a:t>
            </a:r>
          </a:p>
        </p:txBody>
      </p:sp>
      <p:sp>
        <p:nvSpPr>
          <p:cNvPr id="5" name="Google Shape;68;p14">
            <a:extLst>
              <a:ext uri="{FF2B5EF4-FFF2-40B4-BE49-F238E27FC236}">
                <a16:creationId xmlns:a16="http://schemas.microsoft.com/office/drawing/2014/main" id="{1319B698-5CA2-1A3B-9E0A-7106E599C6C0}"/>
              </a:ext>
            </a:extLst>
          </p:cNvPr>
          <p:cNvSpPr txBox="1"/>
          <p:nvPr/>
        </p:nvSpPr>
        <p:spPr>
          <a:xfrm>
            <a:off x="761998" y="1238249"/>
            <a:ext cx="7526979"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Outputs one token at a time</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Performance is amazing but they make mistakes (Factual errors, logical errors, inconsistency, limited reasoning)</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Current models have no knowledge of the underlying reality. They have no common sense.</a:t>
            </a:r>
          </a:p>
        </p:txBody>
      </p:sp>
    </p:spTree>
    <p:extLst>
      <p:ext uri="{BB962C8B-B14F-4D97-AF65-F5344CB8AC3E}">
        <p14:creationId xmlns:p14="http://schemas.microsoft.com/office/powerpoint/2010/main" val="2295213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2C3087CB-965C-C51C-F403-4A973B36C05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6F8D7978-921F-2335-C6AA-457D7BBFFC75}"/>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D1790966-AEE8-B404-E2A0-20E9F16FED73}"/>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B112691E-6D04-B5F0-1713-964D2D7D767D}"/>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22</a:t>
            </a:fld>
            <a:endParaRPr lang="fr" i="1" dirty="0">
              <a:solidFill>
                <a:srgbClr val="8F6A21"/>
              </a:solidFill>
            </a:endParaRPr>
          </a:p>
        </p:txBody>
      </p:sp>
      <p:sp>
        <p:nvSpPr>
          <p:cNvPr id="6" name="Google Shape;83;p15">
            <a:extLst>
              <a:ext uri="{FF2B5EF4-FFF2-40B4-BE49-F238E27FC236}">
                <a16:creationId xmlns:a16="http://schemas.microsoft.com/office/drawing/2014/main" id="{CBBD2951-B81A-9093-C123-EED07EC7252D}"/>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How could Machines Learn Like Animals &amp; Humans</a:t>
            </a:r>
          </a:p>
        </p:txBody>
      </p:sp>
      <p:sp>
        <p:nvSpPr>
          <p:cNvPr id="5" name="Google Shape;68;p14">
            <a:extLst>
              <a:ext uri="{FF2B5EF4-FFF2-40B4-BE49-F238E27FC236}">
                <a16:creationId xmlns:a16="http://schemas.microsoft.com/office/drawing/2014/main" id="{58B46F20-6879-4FAF-1DA4-49054A0C5CDC}"/>
              </a:ext>
            </a:extLst>
          </p:cNvPr>
          <p:cNvSpPr txBox="1"/>
          <p:nvPr/>
        </p:nvSpPr>
        <p:spPr>
          <a:xfrm>
            <a:off x="5576412" y="1531072"/>
            <a:ext cx="3347669" cy="1735976"/>
          </a:xfrm>
          <a:prstGeom prst="rect">
            <a:avLst/>
          </a:prstGeom>
          <a:noFill/>
          <a:ln>
            <a:noFill/>
          </a:ln>
        </p:spPr>
        <p:txBody>
          <a:bodyPr spcFirstLastPara="1" wrap="square" lIns="91425" tIns="91425" rIns="91425" bIns="91425" anchor="t" anchorCtr="0">
            <a:noAutofit/>
          </a:bodyPr>
          <a:lstStyle/>
          <a:p>
            <a:r>
              <a:rPr lang="en-US" sz="1200" dirty="0">
                <a:solidFill>
                  <a:srgbClr val="576182"/>
                </a:solidFill>
                <a:latin typeface="Verdana"/>
                <a:ea typeface="Verdana"/>
                <a:cs typeface="Verdana"/>
              </a:rPr>
              <a:t>How can babies learn how the world works?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endParaRPr lang="en-US" sz="1200" dirty="0">
              <a:solidFill>
                <a:srgbClr val="576182"/>
              </a:solidFill>
              <a:latin typeface="Verdana"/>
              <a:ea typeface="Verdana"/>
              <a:cs typeface="Verdana"/>
            </a:endParaRPr>
          </a:p>
          <a:p>
            <a:r>
              <a:rPr lang="en-US" sz="1200" dirty="0">
                <a:solidFill>
                  <a:srgbClr val="576182"/>
                </a:solidFill>
                <a:latin typeface="Verdana"/>
                <a:ea typeface="Verdana"/>
                <a:cs typeface="Verdana"/>
              </a:rPr>
              <a:t>How can teenagers learn to drive with 20h of practice?</a:t>
            </a:r>
          </a:p>
        </p:txBody>
      </p:sp>
      <p:pic>
        <p:nvPicPr>
          <p:cNvPr id="7" name="Picture 6">
            <a:extLst>
              <a:ext uri="{FF2B5EF4-FFF2-40B4-BE49-F238E27FC236}">
                <a16:creationId xmlns:a16="http://schemas.microsoft.com/office/drawing/2014/main" id="{9AF79C78-72B6-B852-02E6-141B2D6E9638}"/>
              </a:ext>
            </a:extLst>
          </p:cNvPr>
          <p:cNvPicPr>
            <a:picLocks noChangeAspect="1"/>
          </p:cNvPicPr>
          <p:nvPr/>
        </p:nvPicPr>
        <p:blipFill>
          <a:blip r:embed="rId4"/>
          <a:stretch>
            <a:fillRect/>
          </a:stretch>
        </p:blipFill>
        <p:spPr>
          <a:xfrm>
            <a:off x="395467" y="1588947"/>
            <a:ext cx="5180945" cy="2080228"/>
          </a:xfrm>
          <a:prstGeom prst="rect">
            <a:avLst/>
          </a:prstGeom>
        </p:spPr>
      </p:pic>
    </p:spTree>
    <p:extLst>
      <p:ext uri="{BB962C8B-B14F-4D97-AF65-F5344CB8AC3E}">
        <p14:creationId xmlns:p14="http://schemas.microsoft.com/office/powerpoint/2010/main" val="3165737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D43A84D4-5641-B5DE-B280-D69425212744}"/>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F424ED43-5334-AF83-D7B2-8EB185395AD3}"/>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49C967C5-39BE-F41F-5AE6-C79A4F935411}"/>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EA5240DB-9922-9459-4BF2-223A256BDD8C}"/>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23</a:t>
            </a:fld>
            <a:endParaRPr lang="fr" i="1" dirty="0">
              <a:solidFill>
                <a:srgbClr val="8F6A21"/>
              </a:solidFill>
            </a:endParaRPr>
          </a:p>
        </p:txBody>
      </p:sp>
      <p:sp>
        <p:nvSpPr>
          <p:cNvPr id="6" name="Google Shape;83;p15">
            <a:extLst>
              <a:ext uri="{FF2B5EF4-FFF2-40B4-BE49-F238E27FC236}">
                <a16:creationId xmlns:a16="http://schemas.microsoft.com/office/drawing/2014/main" id="{3D192386-A086-D18A-EC2A-326051297C78}"/>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3 Challenges for Machine Learning</a:t>
            </a:r>
          </a:p>
        </p:txBody>
      </p:sp>
      <p:sp>
        <p:nvSpPr>
          <p:cNvPr id="5" name="Google Shape;68;p14">
            <a:extLst>
              <a:ext uri="{FF2B5EF4-FFF2-40B4-BE49-F238E27FC236}">
                <a16:creationId xmlns:a16="http://schemas.microsoft.com/office/drawing/2014/main" id="{42F34059-AB4A-4467-0458-FF911DCCAC7D}"/>
              </a:ext>
            </a:extLst>
          </p:cNvPr>
          <p:cNvSpPr txBox="1"/>
          <p:nvPr/>
        </p:nvSpPr>
        <p:spPr>
          <a:xfrm>
            <a:off x="676275" y="1322728"/>
            <a:ext cx="8247806" cy="1735976"/>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Learning representations and predictive models of the world.</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Learning to reason (Making reasoning compatible with learning)</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Learning to plan complex action sequences.</a:t>
            </a:r>
          </a:p>
        </p:txBody>
      </p:sp>
    </p:spTree>
    <p:extLst>
      <p:ext uri="{BB962C8B-B14F-4D97-AF65-F5344CB8AC3E}">
        <p14:creationId xmlns:p14="http://schemas.microsoft.com/office/powerpoint/2010/main" val="822969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C352281C-6BB3-F58B-C09D-1DA5FDB4D240}"/>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B50C229B-ECBC-58EF-7339-E0541155D8A0}"/>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95C1311C-B0DF-EA85-91FD-247624697298}"/>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B9BB728F-F25A-76D3-F4B4-4A993107C3B9}"/>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24</a:t>
            </a:fld>
            <a:endParaRPr lang="fr" i="1" dirty="0">
              <a:solidFill>
                <a:srgbClr val="8F6A21"/>
              </a:solidFill>
            </a:endParaRPr>
          </a:p>
        </p:txBody>
      </p:sp>
      <p:sp>
        <p:nvSpPr>
          <p:cNvPr id="6" name="Google Shape;83;p15">
            <a:extLst>
              <a:ext uri="{FF2B5EF4-FFF2-40B4-BE49-F238E27FC236}">
                <a16:creationId xmlns:a16="http://schemas.microsoft.com/office/drawing/2014/main" id="{13871492-4053-9C81-BEDB-0F4D4A1E5FAE}"/>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Modular Architecture for Autonomous AI</a:t>
            </a:r>
          </a:p>
        </p:txBody>
      </p:sp>
      <p:sp>
        <p:nvSpPr>
          <p:cNvPr id="5" name="Google Shape;68;p14">
            <a:extLst>
              <a:ext uri="{FF2B5EF4-FFF2-40B4-BE49-F238E27FC236}">
                <a16:creationId xmlns:a16="http://schemas.microsoft.com/office/drawing/2014/main" id="{904B583E-8CA5-9AEE-F148-7D343832D01A}"/>
              </a:ext>
            </a:extLst>
          </p:cNvPr>
          <p:cNvSpPr txBox="1"/>
          <p:nvPr/>
        </p:nvSpPr>
        <p:spPr>
          <a:xfrm>
            <a:off x="676275" y="1322727"/>
            <a:ext cx="8247806" cy="2045505"/>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b="1" dirty="0">
                <a:solidFill>
                  <a:srgbClr val="576182"/>
                </a:solidFill>
                <a:latin typeface="Verdana"/>
                <a:ea typeface="Verdana"/>
                <a:cs typeface="Verdana"/>
              </a:rPr>
              <a:t>Configurator – </a:t>
            </a:r>
            <a:r>
              <a:rPr lang="en-US" sz="1200" dirty="0">
                <a:solidFill>
                  <a:srgbClr val="576182"/>
                </a:solidFill>
                <a:latin typeface="Verdana"/>
                <a:ea typeface="Verdana"/>
                <a:cs typeface="Verdana"/>
              </a:rPr>
              <a:t>configures other modules for task</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Perception – </a:t>
            </a:r>
            <a:r>
              <a:rPr lang="en-US" sz="1200" dirty="0">
                <a:solidFill>
                  <a:srgbClr val="576182"/>
                </a:solidFill>
                <a:latin typeface="Verdana"/>
                <a:ea typeface="Verdana"/>
                <a:cs typeface="Verdana"/>
              </a:rPr>
              <a:t>estimates state of the world</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World model – </a:t>
            </a:r>
            <a:r>
              <a:rPr lang="en-US" sz="1200" dirty="0">
                <a:solidFill>
                  <a:srgbClr val="576182"/>
                </a:solidFill>
                <a:latin typeface="Verdana"/>
                <a:ea typeface="Verdana"/>
                <a:cs typeface="Verdana"/>
              </a:rPr>
              <a:t>predicts future world states</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Cost – </a:t>
            </a:r>
            <a:r>
              <a:rPr lang="en-US" sz="1200" dirty="0">
                <a:solidFill>
                  <a:srgbClr val="576182"/>
                </a:solidFill>
                <a:latin typeface="Verdana"/>
                <a:ea typeface="Verdana"/>
                <a:cs typeface="Verdana"/>
              </a:rPr>
              <a:t>Compute “discomfort”</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Actor – </a:t>
            </a:r>
            <a:r>
              <a:rPr lang="en-US" sz="1200" dirty="0">
                <a:solidFill>
                  <a:srgbClr val="576182"/>
                </a:solidFill>
                <a:latin typeface="Verdana"/>
                <a:ea typeface="Verdana"/>
                <a:cs typeface="Verdana"/>
              </a:rPr>
              <a:t>Find optimal action sequences</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Short-Term memory – </a:t>
            </a:r>
            <a:r>
              <a:rPr lang="en-US" sz="1200" dirty="0">
                <a:solidFill>
                  <a:srgbClr val="576182"/>
                </a:solidFill>
                <a:latin typeface="Verdana"/>
                <a:ea typeface="Verdana"/>
                <a:cs typeface="Verdana"/>
              </a:rPr>
              <a:t>Stores state-cost episodes</a:t>
            </a:r>
          </a:p>
        </p:txBody>
      </p:sp>
      <p:pic>
        <p:nvPicPr>
          <p:cNvPr id="7" name="Picture 6">
            <a:extLst>
              <a:ext uri="{FF2B5EF4-FFF2-40B4-BE49-F238E27FC236}">
                <a16:creationId xmlns:a16="http://schemas.microsoft.com/office/drawing/2014/main" id="{943FA5D5-56A9-6140-CEE7-829BEE549A4C}"/>
              </a:ext>
            </a:extLst>
          </p:cNvPr>
          <p:cNvPicPr>
            <a:picLocks noChangeAspect="1"/>
          </p:cNvPicPr>
          <p:nvPr/>
        </p:nvPicPr>
        <p:blipFill>
          <a:blip r:embed="rId4"/>
          <a:stretch>
            <a:fillRect/>
          </a:stretch>
        </p:blipFill>
        <p:spPr>
          <a:xfrm>
            <a:off x="5708006" y="1322727"/>
            <a:ext cx="2266950" cy="2152650"/>
          </a:xfrm>
          <a:prstGeom prst="rect">
            <a:avLst/>
          </a:prstGeom>
        </p:spPr>
      </p:pic>
      <p:sp>
        <p:nvSpPr>
          <p:cNvPr id="8" name="Rectangle 7">
            <a:extLst>
              <a:ext uri="{FF2B5EF4-FFF2-40B4-BE49-F238E27FC236}">
                <a16:creationId xmlns:a16="http://schemas.microsoft.com/office/drawing/2014/main" id="{1E09C9B1-F1EC-1C2A-3F99-D723CC2060E0}"/>
              </a:ext>
            </a:extLst>
          </p:cNvPr>
          <p:cNvSpPr/>
          <p:nvPr/>
        </p:nvSpPr>
        <p:spPr>
          <a:xfrm>
            <a:off x="7616643" y="1118361"/>
            <a:ext cx="497210" cy="4094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1D2D58C-EC59-94FC-F81F-34BCC6204C9C}"/>
              </a:ext>
            </a:extLst>
          </p:cNvPr>
          <p:cNvSpPr txBox="1"/>
          <p:nvPr/>
        </p:nvSpPr>
        <p:spPr>
          <a:xfrm>
            <a:off x="676275" y="4430382"/>
            <a:ext cx="6250042" cy="230832"/>
          </a:xfrm>
          <a:prstGeom prst="rect">
            <a:avLst/>
          </a:prstGeom>
          <a:noFill/>
        </p:spPr>
        <p:txBody>
          <a:bodyPr wrap="square" rtlCol="0">
            <a:spAutoFit/>
          </a:bodyPr>
          <a:lstStyle/>
          <a:p>
            <a:r>
              <a:rPr lang="en-US" sz="900" b="1" dirty="0">
                <a:solidFill>
                  <a:srgbClr val="576182"/>
                </a:solidFill>
                <a:latin typeface="Verdana"/>
                <a:ea typeface="Verdana"/>
                <a:cs typeface="Verdana"/>
              </a:rPr>
              <a:t>Source: </a:t>
            </a:r>
            <a:r>
              <a:rPr lang="en-US" sz="900" dirty="0">
                <a:solidFill>
                  <a:srgbClr val="576182"/>
                </a:solidFill>
                <a:latin typeface="Verdana"/>
                <a:ea typeface="Verdana"/>
                <a:cs typeface="Verdana"/>
              </a:rPr>
              <a:t>A Path Towards Autonomous Machine Intelligence Version 0.9.2, 2022-06-27</a:t>
            </a:r>
          </a:p>
        </p:txBody>
      </p:sp>
    </p:spTree>
    <p:extLst>
      <p:ext uri="{BB962C8B-B14F-4D97-AF65-F5344CB8AC3E}">
        <p14:creationId xmlns:p14="http://schemas.microsoft.com/office/powerpoint/2010/main" val="2206580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96964936-1312-4D39-0116-5A740B1AF0DF}"/>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579B2D31-F001-C117-25FE-3B9B41FD77E8}"/>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9E906D64-6473-3F80-CCDD-ACDB986003F3}"/>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DC1ECCEB-B510-F125-8376-9092E5C8DA32}"/>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25</a:t>
            </a:fld>
            <a:endParaRPr lang="fr" i="1" dirty="0">
              <a:solidFill>
                <a:srgbClr val="8F6A21"/>
              </a:solidFill>
            </a:endParaRPr>
          </a:p>
        </p:txBody>
      </p:sp>
      <p:sp>
        <p:nvSpPr>
          <p:cNvPr id="6" name="Google Shape;83;p15">
            <a:extLst>
              <a:ext uri="{FF2B5EF4-FFF2-40B4-BE49-F238E27FC236}">
                <a16:creationId xmlns:a16="http://schemas.microsoft.com/office/drawing/2014/main" id="{879CD59D-266E-1C27-A708-9D5C7259F289}"/>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Objective Driven AI</a:t>
            </a:r>
          </a:p>
        </p:txBody>
      </p:sp>
      <p:sp>
        <p:nvSpPr>
          <p:cNvPr id="5" name="Google Shape;68;p14">
            <a:extLst>
              <a:ext uri="{FF2B5EF4-FFF2-40B4-BE49-F238E27FC236}">
                <a16:creationId xmlns:a16="http://schemas.microsoft.com/office/drawing/2014/main" id="{7EC057FF-CD15-054E-2DEE-CABE44410D12}"/>
              </a:ext>
            </a:extLst>
          </p:cNvPr>
          <p:cNvSpPr txBox="1"/>
          <p:nvPr/>
        </p:nvSpPr>
        <p:spPr>
          <a:xfrm>
            <a:off x="676275" y="1322727"/>
            <a:ext cx="8247806" cy="2045505"/>
          </a:xfrm>
          <a:prstGeom prst="rect">
            <a:avLst/>
          </a:prstGeom>
          <a:noFill/>
          <a:ln>
            <a:noFill/>
          </a:ln>
        </p:spPr>
        <p:txBody>
          <a:bodyPr spcFirstLastPara="1" wrap="square" lIns="91425" tIns="91425" rIns="91425" bIns="91425" anchor="t" anchorCtr="0">
            <a:noAutofit/>
          </a:bodyPr>
          <a:lstStyle/>
          <a:p>
            <a:pPr>
              <a:lnSpc>
                <a:spcPct val="150000"/>
              </a:lnSpc>
            </a:pPr>
            <a:r>
              <a:rPr lang="en-US" sz="1200" dirty="0">
                <a:solidFill>
                  <a:srgbClr val="576182"/>
                </a:solidFill>
                <a:latin typeface="Verdana"/>
                <a:ea typeface="Verdana"/>
                <a:cs typeface="Verdana"/>
              </a:rPr>
              <a:t>The components of this architecture can be put together to build an intelligent system that follows human defined objectives.</a:t>
            </a:r>
          </a:p>
        </p:txBody>
      </p:sp>
      <p:pic>
        <p:nvPicPr>
          <p:cNvPr id="1026" name="Picture 2" descr="Objective Driven AI">
            <a:extLst>
              <a:ext uri="{FF2B5EF4-FFF2-40B4-BE49-F238E27FC236}">
                <a16:creationId xmlns:a16="http://schemas.microsoft.com/office/drawing/2014/main" id="{7A343BEB-E646-E53E-261C-719FC9AA01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858" y="2279631"/>
            <a:ext cx="5983804" cy="2045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251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7845433D-A96E-C52C-4A2D-E21D6D54A587}"/>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BA6D5214-52D6-7796-211A-9333F1322AF8}"/>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C9A4A8CB-F944-B640-2016-23FB23368AF2}"/>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B49D6AFE-1916-C869-62A6-585285FD84A3}"/>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26</a:t>
            </a:fld>
            <a:endParaRPr lang="fr" i="1" dirty="0">
              <a:solidFill>
                <a:srgbClr val="8F6A21"/>
              </a:solidFill>
            </a:endParaRPr>
          </a:p>
        </p:txBody>
      </p:sp>
      <p:sp>
        <p:nvSpPr>
          <p:cNvPr id="6" name="Google Shape;83;p15">
            <a:extLst>
              <a:ext uri="{FF2B5EF4-FFF2-40B4-BE49-F238E27FC236}">
                <a16:creationId xmlns:a16="http://schemas.microsoft.com/office/drawing/2014/main" id="{8B2C45AA-9D21-CD41-BFB0-E2D00843425B}"/>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Energy-Based Models</a:t>
            </a:r>
          </a:p>
        </p:txBody>
      </p:sp>
      <mc:AlternateContent xmlns:mc="http://schemas.openxmlformats.org/markup-compatibility/2006" xmlns:a14="http://schemas.microsoft.com/office/drawing/2010/main">
        <mc:Choice Requires="a14">
          <p:sp>
            <p:nvSpPr>
              <p:cNvPr id="5" name="Google Shape;68;p14">
                <a:extLst>
                  <a:ext uri="{FF2B5EF4-FFF2-40B4-BE49-F238E27FC236}">
                    <a16:creationId xmlns:a16="http://schemas.microsoft.com/office/drawing/2014/main" id="{DC5B19B8-AA13-0F13-E21D-CF1867D2A685}"/>
                  </a:ext>
                </a:extLst>
              </p:cNvPr>
              <p:cNvSpPr txBox="1"/>
              <p:nvPr/>
            </p:nvSpPr>
            <p:spPr>
              <a:xfrm>
                <a:off x="676275" y="1322727"/>
                <a:ext cx="8247806" cy="2045505"/>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dirty="0">
                    <a:solidFill>
                      <a:srgbClr val="576182"/>
                    </a:solidFill>
                    <a:latin typeface="Verdana"/>
                    <a:ea typeface="Verdana"/>
                    <a:cs typeface="Verdana"/>
                  </a:rPr>
                  <a:t>An energy-based model assigns a scalar energy </a:t>
                </a:r>
                <a14:m>
                  <m:oMath xmlns:m="http://schemas.openxmlformats.org/officeDocument/2006/math">
                    <m:r>
                      <a:rPr lang="en-US" sz="1200">
                        <a:solidFill>
                          <a:srgbClr val="576182"/>
                        </a:solidFill>
                        <a:latin typeface="Cambria Math" panose="02040503050406030204" pitchFamily="18" charset="0"/>
                        <a:ea typeface="Verdana"/>
                        <a:cs typeface="Verdana"/>
                      </a:rPr>
                      <m:t>𝐸</m:t>
                    </m:r>
                    <m:d>
                      <m:dPr>
                        <m:ctrlPr>
                          <a:rPr lang="ar-AE" sz="1200" i="1">
                            <a:solidFill>
                              <a:srgbClr val="576182"/>
                            </a:solidFill>
                            <a:latin typeface="Cambria Math" panose="02040503050406030204" pitchFamily="18" charset="0"/>
                            <a:ea typeface="Verdana"/>
                            <a:cs typeface="Verdana"/>
                          </a:rPr>
                        </m:ctrlPr>
                      </m:dPr>
                      <m:e>
                        <m:r>
                          <a:rPr lang="ar-AE" sz="1200">
                            <a:solidFill>
                              <a:srgbClr val="576182"/>
                            </a:solidFill>
                            <a:latin typeface="Cambria Math" panose="02040503050406030204" pitchFamily="18" charset="0"/>
                            <a:ea typeface="Verdana"/>
                            <a:cs typeface="Verdana"/>
                          </a:rPr>
                          <m:t>𝑥</m:t>
                        </m:r>
                      </m:e>
                    </m:d>
                  </m:oMath>
                </a14:m>
                <a:r>
                  <a:rPr lang="en-US" sz="1200" dirty="0">
                    <a:solidFill>
                      <a:srgbClr val="576182"/>
                    </a:solidFill>
                    <a:latin typeface="Verdana"/>
                    <a:ea typeface="Verdana"/>
                    <a:cs typeface="Verdana"/>
                  </a:rPr>
                  <a:t> to every possible configuration of data (or data–label pairs).</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It gives low energy to compatible pairs of x and y.</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Gives higher energy to incompatible pairs.</a:t>
                </a:r>
              </a:p>
            </p:txBody>
          </p:sp>
        </mc:Choice>
        <mc:Fallback xmlns="">
          <p:sp>
            <p:nvSpPr>
              <p:cNvPr id="5" name="Google Shape;68;p14">
                <a:extLst>
                  <a:ext uri="{FF2B5EF4-FFF2-40B4-BE49-F238E27FC236}">
                    <a16:creationId xmlns:a16="http://schemas.microsoft.com/office/drawing/2014/main" id="{DC5B19B8-AA13-0F13-E21D-CF1867D2A685}"/>
                  </a:ext>
                </a:extLst>
              </p:cNvPr>
              <p:cNvSpPr txBox="1">
                <a:spLocks noRot="1" noChangeAspect="1" noMove="1" noResize="1" noEditPoints="1" noAdjustHandles="1" noChangeArrowheads="1" noChangeShapeType="1" noTextEdit="1"/>
              </p:cNvSpPr>
              <p:nvPr/>
            </p:nvSpPr>
            <p:spPr>
              <a:xfrm>
                <a:off x="676275" y="1322727"/>
                <a:ext cx="8247806" cy="2045505"/>
              </a:xfrm>
              <a:prstGeom prst="rect">
                <a:avLst/>
              </a:prstGeom>
              <a:blipFill>
                <a:blip r:embed="rId4"/>
                <a:stretch>
                  <a:fillRect/>
                </a:stretch>
              </a:blipFill>
              <a:ln>
                <a:no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76ADDA37-77A4-7B35-2509-7132ABF15249}"/>
              </a:ext>
            </a:extLst>
          </p:cNvPr>
          <p:cNvPicPr>
            <a:picLocks noChangeAspect="1"/>
          </p:cNvPicPr>
          <p:nvPr/>
        </p:nvPicPr>
        <p:blipFill>
          <a:blip r:embed="rId5"/>
          <a:stretch>
            <a:fillRect/>
          </a:stretch>
        </p:blipFill>
        <p:spPr>
          <a:xfrm>
            <a:off x="2493397" y="2571750"/>
            <a:ext cx="4157205" cy="1834471"/>
          </a:xfrm>
          <a:prstGeom prst="rect">
            <a:avLst/>
          </a:prstGeom>
        </p:spPr>
      </p:pic>
    </p:spTree>
    <p:extLst>
      <p:ext uri="{BB962C8B-B14F-4D97-AF65-F5344CB8AC3E}">
        <p14:creationId xmlns:p14="http://schemas.microsoft.com/office/powerpoint/2010/main" val="2527789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1496997A-EA18-6C15-B700-F9121959C56F}"/>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D47168D5-CC99-6208-FA7B-C4C6A8C3D41C}"/>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2B84F126-DB79-903B-6013-FD6039201D84}"/>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270E65BF-8CC8-B490-F0B4-C19E50C52F85}"/>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27</a:t>
            </a:fld>
            <a:endParaRPr lang="fr" i="1" dirty="0">
              <a:solidFill>
                <a:srgbClr val="8F6A21"/>
              </a:solidFill>
            </a:endParaRPr>
          </a:p>
        </p:txBody>
      </p:sp>
      <p:sp>
        <p:nvSpPr>
          <p:cNvPr id="6" name="Google Shape;83;p15">
            <a:extLst>
              <a:ext uri="{FF2B5EF4-FFF2-40B4-BE49-F238E27FC236}">
                <a16:creationId xmlns:a16="http://schemas.microsoft.com/office/drawing/2014/main" id="{3C51D4C9-C82E-3BBE-AC1F-E66E800D3C50}"/>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Joint-Embedding Predictive Architecture (JEPA)</a:t>
            </a:r>
          </a:p>
        </p:txBody>
      </p:sp>
      <mc:AlternateContent xmlns:mc="http://schemas.openxmlformats.org/markup-compatibility/2006" xmlns:a14="http://schemas.microsoft.com/office/drawing/2010/main">
        <mc:Choice Requires="a14">
          <p:sp>
            <p:nvSpPr>
              <p:cNvPr id="5" name="Google Shape;68;p14">
                <a:extLst>
                  <a:ext uri="{FF2B5EF4-FFF2-40B4-BE49-F238E27FC236}">
                    <a16:creationId xmlns:a16="http://schemas.microsoft.com/office/drawing/2014/main" id="{CE404AFE-F0BE-C644-F13B-0E77F5CDA020}"/>
                  </a:ext>
                </a:extLst>
              </p:cNvPr>
              <p:cNvSpPr txBox="1"/>
              <p:nvPr/>
            </p:nvSpPr>
            <p:spPr>
              <a:xfrm>
                <a:off x="676275" y="1322727"/>
                <a:ext cx="8247806" cy="2045505"/>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dirty="0">
                    <a:solidFill>
                      <a:srgbClr val="576182"/>
                    </a:solidFill>
                    <a:latin typeface="Verdana"/>
                    <a:ea typeface="Verdana"/>
                    <a:cs typeface="Verdana"/>
                  </a:rPr>
                  <a:t>Instead of predicting </a:t>
                </a:r>
                <a14:m>
                  <m:oMath xmlns:m="http://schemas.openxmlformats.org/officeDocument/2006/math">
                    <m:r>
                      <a:rPr lang="fr-FR" sz="1200" b="0" i="1" smtClean="0">
                        <a:solidFill>
                          <a:srgbClr val="576182"/>
                        </a:solidFill>
                        <a:latin typeface="Cambria Math" panose="02040503050406030204" pitchFamily="18" charset="0"/>
                        <a:ea typeface="Verdana"/>
                        <a:cs typeface="Verdana"/>
                      </a:rPr>
                      <m:t>𝑦</m:t>
                    </m:r>
                  </m:oMath>
                </a14:m>
                <a:r>
                  <a:rPr lang="en-US" sz="1200" dirty="0">
                    <a:solidFill>
                      <a:srgbClr val="576182"/>
                    </a:solidFill>
                    <a:latin typeface="Verdana"/>
                    <a:ea typeface="Verdana"/>
                    <a:cs typeface="Verdana"/>
                  </a:rPr>
                  <a:t> like generative model, with all the details, including irrelevant ones, JEPA predicts an abstract representation of </a:t>
                </a:r>
                <a14:m>
                  <m:oMath xmlns:m="http://schemas.openxmlformats.org/officeDocument/2006/math">
                    <m:r>
                      <a:rPr lang="fr-FR" sz="1200" i="1">
                        <a:solidFill>
                          <a:srgbClr val="576182"/>
                        </a:solidFill>
                        <a:latin typeface="Cambria Math" panose="02040503050406030204" pitchFamily="18" charset="0"/>
                        <a:ea typeface="Verdana"/>
                        <a:cs typeface="Verdana"/>
                      </a:rPr>
                      <m:t>𝑦</m:t>
                    </m:r>
                  </m:oMath>
                </a14:m>
                <a:r>
                  <a:rPr lang="en-US" sz="1200" dirty="0">
                    <a:solidFill>
                      <a:srgbClr val="576182"/>
                    </a:solidFill>
                    <a:latin typeface="Verdana"/>
                    <a:ea typeface="Verdana"/>
                    <a:cs typeface="Verdana"/>
                  </a:rPr>
                  <a:t>.</a:t>
                </a:r>
              </a:p>
            </p:txBody>
          </p:sp>
        </mc:Choice>
        <mc:Fallback xmlns="">
          <p:sp>
            <p:nvSpPr>
              <p:cNvPr id="5" name="Google Shape;68;p14">
                <a:extLst>
                  <a:ext uri="{FF2B5EF4-FFF2-40B4-BE49-F238E27FC236}">
                    <a16:creationId xmlns:a16="http://schemas.microsoft.com/office/drawing/2014/main" id="{CE404AFE-F0BE-C644-F13B-0E77F5CDA020}"/>
                  </a:ext>
                </a:extLst>
              </p:cNvPr>
              <p:cNvSpPr txBox="1">
                <a:spLocks noRot="1" noChangeAspect="1" noMove="1" noResize="1" noEditPoints="1" noAdjustHandles="1" noChangeArrowheads="1" noChangeShapeType="1" noTextEdit="1"/>
              </p:cNvSpPr>
              <p:nvPr/>
            </p:nvSpPr>
            <p:spPr>
              <a:xfrm>
                <a:off x="676275" y="1322727"/>
                <a:ext cx="8247806" cy="2045505"/>
              </a:xfrm>
              <a:prstGeom prst="rect">
                <a:avLst/>
              </a:prstGeom>
              <a:blipFill>
                <a:blip r:embed="rId4"/>
                <a:stretch>
                  <a:fillRect/>
                </a:stretch>
              </a:blipFill>
              <a:ln>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B07C86C7-F959-B41C-5565-9CCC9E2BAB55}"/>
              </a:ext>
            </a:extLst>
          </p:cNvPr>
          <p:cNvPicPr>
            <a:picLocks noChangeAspect="1"/>
          </p:cNvPicPr>
          <p:nvPr/>
        </p:nvPicPr>
        <p:blipFill>
          <a:blip r:embed="rId5"/>
          <a:stretch>
            <a:fillRect/>
          </a:stretch>
        </p:blipFill>
        <p:spPr>
          <a:xfrm>
            <a:off x="2664910" y="2074613"/>
            <a:ext cx="3814180" cy="2261714"/>
          </a:xfrm>
          <a:prstGeom prst="rect">
            <a:avLst/>
          </a:prstGeom>
        </p:spPr>
      </p:pic>
    </p:spTree>
    <p:extLst>
      <p:ext uri="{BB962C8B-B14F-4D97-AF65-F5344CB8AC3E}">
        <p14:creationId xmlns:p14="http://schemas.microsoft.com/office/powerpoint/2010/main" val="1950440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98141531-5C85-D702-7058-B9E1364DC18B}"/>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917248BD-13B0-88AF-CC85-E943D6B81BDE}"/>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5676CC25-5800-1FB9-FE06-142920FD65C1}"/>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F09F418E-0018-905E-06A0-BFC386597FBF}"/>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28</a:t>
            </a:fld>
            <a:endParaRPr lang="fr" i="1" dirty="0">
              <a:solidFill>
                <a:srgbClr val="8F6A21"/>
              </a:solidFill>
            </a:endParaRPr>
          </a:p>
        </p:txBody>
      </p:sp>
      <p:sp>
        <p:nvSpPr>
          <p:cNvPr id="6" name="Google Shape;83;p15">
            <a:extLst>
              <a:ext uri="{FF2B5EF4-FFF2-40B4-BE49-F238E27FC236}">
                <a16:creationId xmlns:a16="http://schemas.microsoft.com/office/drawing/2014/main" id="{03607586-DD08-6B37-B6EA-53E125174A77}"/>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Joint-Embedding Predictive Architecture (JEPA)</a:t>
            </a:r>
          </a:p>
        </p:txBody>
      </p:sp>
      <p:pic>
        <p:nvPicPr>
          <p:cNvPr id="1026" name="Picture 2" descr="I-JEPA">
            <a:extLst>
              <a:ext uri="{FF2B5EF4-FFF2-40B4-BE49-F238E27FC236}">
                <a16:creationId xmlns:a16="http://schemas.microsoft.com/office/drawing/2014/main" id="{7341939D-D02E-0446-5936-9022F72BA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0011" y="1080172"/>
            <a:ext cx="4003977" cy="383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98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F63F2326-8A69-3B13-579A-96543D4186CC}"/>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296EF32B-A75E-0ED2-78A8-F90289DFD660}"/>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8D567B6B-B691-4486-CA53-0C53A32CD7E2}"/>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9DEC794B-8DA3-758C-6B95-A2E79EA6FAE3}"/>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29</a:t>
            </a:fld>
            <a:endParaRPr lang="fr" i="1" dirty="0">
              <a:solidFill>
                <a:srgbClr val="8F6A21"/>
              </a:solidFill>
            </a:endParaRPr>
          </a:p>
        </p:txBody>
      </p:sp>
      <p:sp>
        <p:nvSpPr>
          <p:cNvPr id="6" name="Google Shape;83;p15">
            <a:extLst>
              <a:ext uri="{FF2B5EF4-FFF2-40B4-BE49-F238E27FC236}">
                <a16:creationId xmlns:a16="http://schemas.microsoft.com/office/drawing/2014/main" id="{63AFE590-F2F5-786E-891E-DD399C305372}"/>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What Data is Needed?</a:t>
            </a:r>
          </a:p>
        </p:txBody>
      </p:sp>
      <p:sp>
        <p:nvSpPr>
          <p:cNvPr id="5" name="Google Shape;68;p14">
            <a:extLst>
              <a:ext uri="{FF2B5EF4-FFF2-40B4-BE49-F238E27FC236}">
                <a16:creationId xmlns:a16="http://schemas.microsoft.com/office/drawing/2014/main" id="{03C4B18F-A1C2-3B21-B618-42C44732A832}"/>
              </a:ext>
            </a:extLst>
          </p:cNvPr>
          <p:cNvSpPr txBox="1"/>
          <p:nvPr/>
        </p:nvSpPr>
        <p:spPr>
          <a:xfrm>
            <a:off x="676275" y="1322727"/>
            <a:ext cx="8247806" cy="3107655"/>
          </a:xfrm>
          <a:prstGeom prst="rect">
            <a:avLst/>
          </a:prstGeom>
          <a:noFill/>
          <a:ln>
            <a:noFill/>
          </a:ln>
        </p:spPr>
        <p:txBody>
          <a:bodyPr spcFirstLastPara="1" wrap="square" lIns="91425" tIns="91425" rIns="91425" bIns="91425" anchor="t" anchorCtr="0">
            <a:noAutofit/>
          </a:bodyPr>
          <a:lstStyle/>
          <a:p>
            <a:pPr>
              <a:lnSpc>
                <a:spcPct val="150000"/>
              </a:lnSpc>
            </a:pPr>
            <a:r>
              <a:rPr lang="en-US" sz="1200" dirty="0">
                <a:solidFill>
                  <a:srgbClr val="576182"/>
                </a:solidFill>
                <a:latin typeface="Verdana"/>
                <a:ea typeface="Verdana"/>
                <a:cs typeface="Verdana"/>
              </a:rPr>
              <a:t>In building a world model, we have to consider the fundamental differences in the type of data that humans and AI models process. Yann lists 5 modes of information gathering that an agent can use to learn its world model.</a:t>
            </a:r>
          </a:p>
          <a:p>
            <a:pPr marL="228600" indent="-228600">
              <a:lnSpc>
                <a:spcPct val="150000"/>
              </a:lnSpc>
              <a:buFont typeface="+mj-lt"/>
              <a:buAutoNum type="arabicPeriod"/>
            </a:pPr>
            <a:r>
              <a:rPr lang="en-US" sz="1200" dirty="0">
                <a:solidFill>
                  <a:srgbClr val="576182"/>
                </a:solidFill>
                <a:latin typeface="Verdana"/>
                <a:ea typeface="Verdana"/>
                <a:cs typeface="Verdana"/>
              </a:rPr>
              <a:t>Passive observation: sensor stream without control</a:t>
            </a:r>
          </a:p>
          <a:p>
            <a:pPr marL="228600" indent="-228600">
              <a:lnSpc>
                <a:spcPct val="150000"/>
              </a:lnSpc>
              <a:buFont typeface="+mj-lt"/>
              <a:buAutoNum type="arabicPeriod"/>
            </a:pPr>
            <a:r>
              <a:rPr lang="en-US" sz="1200" dirty="0">
                <a:solidFill>
                  <a:srgbClr val="576182"/>
                </a:solidFill>
                <a:latin typeface="Verdana"/>
                <a:ea typeface="Verdana"/>
                <a:cs typeface="Verdana"/>
              </a:rPr>
              <a:t>Action foveation: The agent can direct attention within the data stream</a:t>
            </a:r>
          </a:p>
          <a:p>
            <a:pPr marL="228600" indent="-228600">
              <a:lnSpc>
                <a:spcPct val="150000"/>
              </a:lnSpc>
              <a:buFont typeface="+mj-lt"/>
              <a:buAutoNum type="arabicPeriod"/>
            </a:pPr>
            <a:r>
              <a:rPr lang="en-US" sz="1200" dirty="0">
                <a:solidFill>
                  <a:srgbClr val="576182"/>
                </a:solidFill>
                <a:latin typeface="Verdana"/>
                <a:ea typeface="Verdana"/>
                <a:cs typeface="Verdana"/>
              </a:rPr>
              <a:t>Passive agency: Observing another agent’s actions and causal effects</a:t>
            </a:r>
          </a:p>
          <a:p>
            <a:pPr marL="228600" indent="-228600">
              <a:lnSpc>
                <a:spcPct val="150000"/>
              </a:lnSpc>
              <a:buFont typeface="+mj-lt"/>
              <a:buAutoNum type="arabicPeriod"/>
            </a:pPr>
            <a:r>
              <a:rPr lang="en-US" sz="1200" dirty="0">
                <a:solidFill>
                  <a:srgbClr val="576182"/>
                </a:solidFill>
                <a:latin typeface="Verdana"/>
                <a:ea typeface="Verdana"/>
                <a:cs typeface="Verdana"/>
              </a:rPr>
              <a:t>Active </a:t>
            </a:r>
            <a:r>
              <a:rPr lang="en-US" sz="1200" dirty="0" err="1">
                <a:solidFill>
                  <a:srgbClr val="576182"/>
                </a:solidFill>
                <a:latin typeface="Verdana"/>
                <a:ea typeface="Verdana"/>
                <a:cs typeface="Verdana"/>
              </a:rPr>
              <a:t>Egomotion</a:t>
            </a:r>
            <a:r>
              <a:rPr lang="en-US" sz="1200" dirty="0">
                <a:solidFill>
                  <a:srgbClr val="576182"/>
                </a:solidFill>
                <a:latin typeface="Verdana"/>
                <a:ea typeface="Verdana"/>
                <a:cs typeface="Verdana"/>
              </a:rPr>
              <a:t>: The sensors can be configured, for example moving a camera</a:t>
            </a:r>
          </a:p>
          <a:p>
            <a:pPr marL="228600" indent="-228600">
              <a:lnSpc>
                <a:spcPct val="150000"/>
              </a:lnSpc>
              <a:buFont typeface="+mj-lt"/>
              <a:buAutoNum type="arabicPeriod"/>
            </a:pPr>
            <a:r>
              <a:rPr lang="en-US" sz="1200" dirty="0">
                <a:solidFill>
                  <a:srgbClr val="576182"/>
                </a:solidFill>
                <a:latin typeface="Verdana"/>
                <a:ea typeface="Verdana"/>
                <a:cs typeface="Verdana"/>
              </a:rPr>
              <a:t>Active Agency: Sensory streams that are influenced by the agent’s actions</a:t>
            </a:r>
          </a:p>
          <a:p>
            <a:pPr>
              <a:lnSpc>
                <a:spcPct val="150000"/>
              </a:lnSpc>
            </a:pPr>
            <a:endParaRPr lang="en-US" sz="1200" dirty="0">
              <a:solidFill>
                <a:srgbClr val="576182"/>
              </a:solidFill>
              <a:latin typeface="Verdana"/>
              <a:ea typeface="Verdana"/>
              <a:cs typeface="Verdana"/>
            </a:endParaRPr>
          </a:p>
        </p:txBody>
      </p:sp>
    </p:spTree>
    <p:extLst>
      <p:ext uri="{BB962C8B-B14F-4D97-AF65-F5344CB8AC3E}">
        <p14:creationId xmlns:p14="http://schemas.microsoft.com/office/powerpoint/2010/main" val="32507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1E77B77D-EE40-434E-965D-B3344688D2E2}"/>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AE22DD7E-64C7-E76C-5B21-7BA4E9903B6C}"/>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B100C54B-E244-CA7D-69C5-77FC4A5272CB}"/>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5186F876-F1A2-5A3A-91C6-08FF10C61851}"/>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a:t>
            </a:fld>
            <a:endParaRPr lang="fr" i="1" dirty="0">
              <a:solidFill>
                <a:srgbClr val="8F6A21"/>
              </a:solidFill>
            </a:endParaRPr>
          </a:p>
        </p:txBody>
      </p:sp>
      <p:graphicFrame>
        <p:nvGraphicFramePr>
          <p:cNvPr id="10" name="Diagram 9">
            <a:extLst>
              <a:ext uri="{FF2B5EF4-FFF2-40B4-BE49-F238E27FC236}">
                <a16:creationId xmlns:a16="http://schemas.microsoft.com/office/drawing/2014/main" id="{13EF2DF5-B600-156A-22B6-FCD93E665256}"/>
              </a:ext>
            </a:extLst>
          </p:cNvPr>
          <p:cNvGraphicFramePr/>
          <p:nvPr>
            <p:extLst>
              <p:ext uri="{D42A27DB-BD31-4B8C-83A1-F6EECF244321}">
                <p14:modId xmlns:p14="http://schemas.microsoft.com/office/powerpoint/2010/main" val="851415286"/>
              </p:ext>
            </p:extLst>
          </p:nvPr>
        </p:nvGraphicFramePr>
        <p:xfrm>
          <a:off x="1189718" y="1498005"/>
          <a:ext cx="6707373" cy="2527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4854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25B576A7-4B9C-6287-0533-5A585F0CC992}"/>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2AF6B451-9E70-4406-B546-455500AE9321}"/>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BC91545D-533F-E57C-5C74-EE953D6F609A}"/>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511BDE6D-74F6-4502-50D4-C4ACF4400B39}"/>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30</a:t>
            </a:fld>
            <a:endParaRPr lang="fr" i="1" dirty="0">
              <a:solidFill>
                <a:srgbClr val="8F6A21"/>
              </a:solidFill>
            </a:endParaRPr>
          </a:p>
        </p:txBody>
      </p:sp>
      <p:sp>
        <p:nvSpPr>
          <p:cNvPr id="6" name="Google Shape;83;p15">
            <a:extLst>
              <a:ext uri="{FF2B5EF4-FFF2-40B4-BE49-F238E27FC236}">
                <a16:creationId xmlns:a16="http://schemas.microsoft.com/office/drawing/2014/main" id="{6C18B2D2-07A6-3235-8AC6-FDB70DDB9932}"/>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World Models</a:t>
            </a:r>
          </a:p>
        </p:txBody>
      </p:sp>
      <p:pic>
        <p:nvPicPr>
          <p:cNvPr id="7" name="Picture 6">
            <a:extLst>
              <a:ext uri="{FF2B5EF4-FFF2-40B4-BE49-F238E27FC236}">
                <a16:creationId xmlns:a16="http://schemas.microsoft.com/office/drawing/2014/main" id="{F2B3A44A-031B-D4EA-59AC-67D32EE4A1B5}"/>
              </a:ext>
            </a:extLst>
          </p:cNvPr>
          <p:cNvPicPr>
            <a:picLocks noChangeAspect="1"/>
          </p:cNvPicPr>
          <p:nvPr/>
        </p:nvPicPr>
        <p:blipFill>
          <a:blip r:embed="rId4"/>
          <a:stretch>
            <a:fillRect/>
          </a:stretch>
        </p:blipFill>
        <p:spPr>
          <a:xfrm>
            <a:off x="2032000" y="1174750"/>
            <a:ext cx="5080000" cy="2794000"/>
          </a:xfrm>
          <a:prstGeom prst="rect">
            <a:avLst/>
          </a:prstGeom>
        </p:spPr>
      </p:pic>
      <p:sp>
        <p:nvSpPr>
          <p:cNvPr id="8" name="TextBox 7">
            <a:extLst>
              <a:ext uri="{FF2B5EF4-FFF2-40B4-BE49-F238E27FC236}">
                <a16:creationId xmlns:a16="http://schemas.microsoft.com/office/drawing/2014/main" id="{1BDA131B-03F9-9EBF-37CC-FB1468151E6E}"/>
              </a:ext>
            </a:extLst>
          </p:cNvPr>
          <p:cNvSpPr txBox="1"/>
          <p:nvPr/>
        </p:nvSpPr>
        <p:spPr>
          <a:xfrm>
            <a:off x="1875099" y="4097438"/>
            <a:ext cx="5393802" cy="461665"/>
          </a:xfrm>
          <a:prstGeom prst="rect">
            <a:avLst/>
          </a:prstGeom>
          <a:noFill/>
        </p:spPr>
        <p:txBody>
          <a:bodyPr wrap="square" rtlCol="0">
            <a:spAutoFit/>
          </a:bodyPr>
          <a:lstStyle/>
          <a:p>
            <a:r>
              <a:rPr lang="en-US" sz="1200" dirty="0">
                <a:solidFill>
                  <a:srgbClr val="576182"/>
                </a:solidFill>
                <a:latin typeface="Verdana"/>
                <a:ea typeface="Verdana"/>
                <a:cs typeface="Verdana"/>
              </a:rPr>
              <a:t>Prompt: The video shows a first person perspective of someone navigating difficult terrain in the middle of a volcanic area.</a:t>
            </a:r>
          </a:p>
        </p:txBody>
      </p:sp>
    </p:spTree>
    <p:extLst>
      <p:ext uri="{BB962C8B-B14F-4D97-AF65-F5344CB8AC3E}">
        <p14:creationId xmlns:p14="http://schemas.microsoft.com/office/powerpoint/2010/main" val="3362769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E0C275EB-1F95-AE3A-30CF-9DCFC791AF34}"/>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FDBB72DE-47EA-F78F-3B82-12DE51ACE27D}"/>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33452192-9FFF-2719-FCEC-FFAB4688D9DE}"/>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06BEE5ED-859B-BCDA-988C-A32F2E495635}"/>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31</a:t>
            </a:fld>
            <a:endParaRPr lang="fr" i="1" dirty="0">
              <a:solidFill>
                <a:srgbClr val="8F6A21"/>
              </a:solidFill>
            </a:endParaRPr>
          </a:p>
        </p:txBody>
      </p:sp>
      <p:sp>
        <p:nvSpPr>
          <p:cNvPr id="6" name="Google Shape;83;p15">
            <a:extLst>
              <a:ext uri="{FF2B5EF4-FFF2-40B4-BE49-F238E27FC236}">
                <a16:creationId xmlns:a16="http://schemas.microsoft.com/office/drawing/2014/main" id="{6FA0B96A-B20D-1D24-5190-2B4094DE569B}"/>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V-JEPA 1/2</a:t>
            </a:r>
          </a:p>
        </p:txBody>
      </p:sp>
      <p:pic>
        <p:nvPicPr>
          <p:cNvPr id="14338" name="Picture 2" descr="V-JEPA 2 architecture, robotics">
            <a:extLst>
              <a:ext uri="{FF2B5EF4-FFF2-40B4-BE49-F238E27FC236}">
                <a16:creationId xmlns:a16="http://schemas.microsoft.com/office/drawing/2014/main" id="{37A551BF-248B-8AFB-5AD9-9EFAFE69B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567" y="1216470"/>
            <a:ext cx="6366076" cy="297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945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97D6E6E2-4DF1-6D86-7DA2-40E07FFEEBB5}"/>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97AB506A-FD86-732C-4C5C-A3E581E044FB}"/>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446758E2-C1D5-C880-184B-03A81F0E68CE}"/>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5FF5A9F7-16F9-3DCD-7B5C-85B25391F27D}"/>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32</a:t>
            </a:fld>
            <a:endParaRPr lang="fr" i="1" dirty="0">
              <a:solidFill>
                <a:srgbClr val="8F6A21"/>
              </a:solidFill>
            </a:endParaRPr>
          </a:p>
        </p:txBody>
      </p:sp>
      <p:sp>
        <p:nvSpPr>
          <p:cNvPr id="6" name="Google Shape;83;p15">
            <a:extLst>
              <a:ext uri="{FF2B5EF4-FFF2-40B4-BE49-F238E27FC236}">
                <a16:creationId xmlns:a16="http://schemas.microsoft.com/office/drawing/2014/main" id="{9CD4AE9F-529F-50C3-6EA1-C56BD5A3C845}"/>
              </a:ext>
            </a:extLst>
          </p:cNvPr>
          <p:cNvSpPr txBox="1">
            <a:spLocks/>
          </p:cNvSpPr>
          <p:nvPr/>
        </p:nvSpPr>
        <p:spPr>
          <a:xfrm>
            <a:off x="1375988" y="2259150"/>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What do these models have in common?</a:t>
            </a:r>
          </a:p>
        </p:txBody>
      </p:sp>
    </p:spTree>
    <p:extLst>
      <p:ext uri="{BB962C8B-B14F-4D97-AF65-F5344CB8AC3E}">
        <p14:creationId xmlns:p14="http://schemas.microsoft.com/office/powerpoint/2010/main" val="4102787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A4B6E3CF-8AD0-0158-8B00-1515B54E5167}"/>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ED9B8CB4-EBCD-1CEE-7BA7-575B645B9679}"/>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BD566ACA-8FA2-D7C2-2EDC-FFEB7C75BA8C}"/>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930451D0-313A-7C9B-D404-FE166242D819}"/>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33</a:t>
            </a:fld>
            <a:endParaRPr lang="fr" i="1" dirty="0">
              <a:solidFill>
                <a:srgbClr val="8F6A21"/>
              </a:solidFill>
            </a:endParaRPr>
          </a:p>
        </p:txBody>
      </p:sp>
      <p:sp>
        <p:nvSpPr>
          <p:cNvPr id="6" name="Google Shape;83;p15">
            <a:extLst>
              <a:ext uri="{FF2B5EF4-FFF2-40B4-BE49-F238E27FC236}">
                <a16:creationId xmlns:a16="http://schemas.microsoft.com/office/drawing/2014/main" id="{57688523-14A5-435B-14C5-9CF4B043C61C}"/>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Multimodal Representation Learning</a:t>
            </a:r>
          </a:p>
        </p:txBody>
      </p:sp>
      <p:sp>
        <p:nvSpPr>
          <p:cNvPr id="5" name="Google Shape;68;p14">
            <a:extLst>
              <a:ext uri="{FF2B5EF4-FFF2-40B4-BE49-F238E27FC236}">
                <a16:creationId xmlns:a16="http://schemas.microsoft.com/office/drawing/2014/main" id="{F8AED1F1-9D58-3D9C-2891-B5AD2ACA6238}"/>
              </a:ext>
            </a:extLst>
          </p:cNvPr>
          <p:cNvSpPr txBox="1"/>
          <p:nvPr/>
        </p:nvSpPr>
        <p:spPr>
          <a:xfrm>
            <a:off x="676275" y="1322727"/>
            <a:ext cx="8247806" cy="2705263"/>
          </a:xfrm>
          <a:prstGeom prst="rect">
            <a:avLst/>
          </a:prstGeom>
          <a:noFill/>
          <a:ln>
            <a:noFill/>
          </a:ln>
        </p:spPr>
        <p:txBody>
          <a:bodyPr spcFirstLastPara="1" wrap="square" lIns="91425" tIns="91425" rIns="91425" bIns="91425" anchor="t" anchorCtr="0">
            <a:noAutofit/>
          </a:bodyPr>
          <a:lstStyle/>
          <a:p>
            <a:pPr>
              <a:lnSpc>
                <a:spcPct val="150000"/>
              </a:lnSpc>
            </a:pPr>
            <a:r>
              <a:rPr lang="fr-FR" sz="1200" dirty="0">
                <a:solidFill>
                  <a:srgbClr val="576182"/>
                </a:solidFill>
                <a:latin typeface="Verdana"/>
                <a:ea typeface="Verdana"/>
                <a:cs typeface="Verdana"/>
              </a:rPr>
              <a:t>It </a:t>
            </a:r>
            <a:r>
              <a:rPr lang="en-US" sz="1200" dirty="0">
                <a:solidFill>
                  <a:srgbClr val="576182"/>
                </a:solidFill>
                <a:latin typeface="Verdana"/>
                <a:ea typeface="Verdana"/>
                <a:cs typeface="Verdana"/>
              </a:rPr>
              <a:t>aims to build unified models that understand, align, and integrate information across diverse modalities—such as text, images, audio, and video—through complementary strategies of representation, fusion, and generation. It can be split into 5 categories:</a:t>
            </a:r>
          </a:p>
          <a:p>
            <a:pPr marL="403225" indent="-138113">
              <a:lnSpc>
                <a:spcPct val="150000"/>
              </a:lnSpc>
              <a:buFont typeface="Wingdings" pitchFamily="2" charset="2"/>
              <a:buChar char="v"/>
            </a:pPr>
            <a:r>
              <a:rPr lang="en-US" sz="1200" b="1" dirty="0">
                <a:solidFill>
                  <a:srgbClr val="576182"/>
                </a:solidFill>
                <a:latin typeface="Verdana"/>
                <a:ea typeface="Verdana"/>
                <a:cs typeface="Verdana"/>
              </a:rPr>
              <a:t>Representation &amp; Alignment - </a:t>
            </a:r>
            <a:r>
              <a:rPr lang="en-US" sz="1200" dirty="0">
                <a:solidFill>
                  <a:srgbClr val="576182"/>
                </a:solidFill>
                <a:latin typeface="Verdana"/>
                <a:ea typeface="Verdana"/>
                <a:cs typeface="Verdana"/>
              </a:rPr>
              <a:t>Encode modalities into a shared or coordinated latent space</a:t>
            </a:r>
          </a:p>
          <a:p>
            <a:pPr marL="403225" indent="-138113">
              <a:lnSpc>
                <a:spcPct val="150000"/>
              </a:lnSpc>
              <a:buFont typeface="Wingdings" pitchFamily="2" charset="2"/>
              <a:buChar char="v"/>
            </a:pPr>
            <a:r>
              <a:rPr lang="en-US" sz="1200" b="1" dirty="0">
                <a:solidFill>
                  <a:srgbClr val="576182"/>
                </a:solidFill>
                <a:latin typeface="Verdana"/>
                <a:ea typeface="Verdana"/>
                <a:cs typeface="Verdana"/>
              </a:rPr>
              <a:t>Fusion - </a:t>
            </a:r>
            <a:r>
              <a:rPr lang="en-US" sz="1200" dirty="0">
                <a:solidFill>
                  <a:srgbClr val="576182"/>
                </a:solidFill>
                <a:latin typeface="Verdana"/>
                <a:ea typeface="Verdana"/>
                <a:cs typeface="Verdana"/>
              </a:rPr>
              <a:t>Combine representations across modalities for joint reasoning</a:t>
            </a:r>
          </a:p>
          <a:p>
            <a:pPr marL="403225" indent="-138113">
              <a:lnSpc>
                <a:spcPct val="150000"/>
              </a:lnSpc>
              <a:buFont typeface="Wingdings" pitchFamily="2" charset="2"/>
              <a:buChar char="v"/>
            </a:pPr>
            <a:r>
              <a:rPr lang="en-US" sz="1200" b="1" dirty="0">
                <a:solidFill>
                  <a:srgbClr val="576182"/>
                </a:solidFill>
                <a:latin typeface="Verdana"/>
                <a:ea typeface="Verdana"/>
                <a:cs typeface="Verdana"/>
              </a:rPr>
              <a:t>Cross-Modal Translation/Generation - </a:t>
            </a:r>
            <a:r>
              <a:rPr lang="en-US" sz="1200" dirty="0">
                <a:solidFill>
                  <a:srgbClr val="576182"/>
                </a:solidFill>
                <a:latin typeface="Verdana"/>
                <a:ea typeface="Verdana"/>
                <a:cs typeface="Verdana"/>
              </a:rPr>
              <a:t>Generate or translate one modality from another</a:t>
            </a:r>
          </a:p>
          <a:p>
            <a:pPr marL="403225" indent="-138113">
              <a:lnSpc>
                <a:spcPct val="150000"/>
              </a:lnSpc>
              <a:buFont typeface="Wingdings" pitchFamily="2" charset="2"/>
              <a:buChar char="v"/>
            </a:pPr>
            <a:r>
              <a:rPr lang="en-US" sz="1200" b="1" dirty="0">
                <a:solidFill>
                  <a:srgbClr val="576182"/>
                </a:solidFill>
                <a:latin typeface="Verdana"/>
                <a:ea typeface="Verdana"/>
                <a:cs typeface="Verdana"/>
              </a:rPr>
              <a:t>Self-/Weakly- Supervised Learning - </a:t>
            </a:r>
            <a:r>
              <a:rPr lang="en-US" sz="1200" dirty="0">
                <a:solidFill>
                  <a:srgbClr val="576182"/>
                </a:solidFill>
                <a:latin typeface="Verdana"/>
                <a:ea typeface="Verdana"/>
                <a:cs typeface="Verdana"/>
              </a:rPr>
              <a:t>Learn from unlabeled or weakly paired web-scale data</a:t>
            </a:r>
          </a:p>
          <a:p>
            <a:pPr marL="403225" indent="-138113">
              <a:lnSpc>
                <a:spcPct val="150000"/>
              </a:lnSpc>
              <a:buFont typeface="Wingdings" pitchFamily="2" charset="2"/>
              <a:buChar char="v"/>
            </a:pPr>
            <a:r>
              <a:rPr lang="en-US" sz="1200" b="1" dirty="0">
                <a:solidFill>
                  <a:srgbClr val="576182"/>
                </a:solidFill>
                <a:latin typeface="Verdana"/>
                <a:ea typeface="Verdana"/>
                <a:cs typeface="Verdana"/>
              </a:rPr>
              <a:t>Co-Learning / Cross-Modal Transfer - </a:t>
            </a:r>
            <a:r>
              <a:rPr lang="en-US" sz="1200" dirty="0">
                <a:solidFill>
                  <a:srgbClr val="576182"/>
                </a:solidFill>
                <a:latin typeface="Verdana"/>
                <a:ea typeface="Verdana"/>
                <a:cs typeface="Verdana"/>
              </a:rPr>
              <a:t>Use one modality to teach or distill another</a:t>
            </a:r>
          </a:p>
        </p:txBody>
      </p:sp>
    </p:spTree>
    <p:extLst>
      <p:ext uri="{BB962C8B-B14F-4D97-AF65-F5344CB8AC3E}">
        <p14:creationId xmlns:p14="http://schemas.microsoft.com/office/powerpoint/2010/main" val="2130685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5DF31617-F1AC-521C-AE70-5988E652B52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6832193F-0A69-ECA6-E9FC-8AC00ABB1243}"/>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D2AB3AF9-2026-61B3-7692-183FC1D39EF9}"/>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B8BEC263-27AD-8B02-B62D-9B4FDCFA00C5}"/>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34</a:t>
            </a:fld>
            <a:endParaRPr lang="fr" i="1" dirty="0">
              <a:solidFill>
                <a:srgbClr val="8F6A21"/>
              </a:solidFill>
            </a:endParaRPr>
          </a:p>
        </p:txBody>
      </p:sp>
      <p:sp>
        <p:nvSpPr>
          <p:cNvPr id="6" name="Google Shape;83;p15">
            <a:extLst>
              <a:ext uri="{FF2B5EF4-FFF2-40B4-BE49-F238E27FC236}">
                <a16:creationId xmlns:a16="http://schemas.microsoft.com/office/drawing/2014/main" id="{6229D6EE-846E-08FD-B933-873F8AE2F45C}"/>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Multimodal Representation Learning</a:t>
            </a:r>
          </a:p>
        </p:txBody>
      </p:sp>
      <p:pic>
        <p:nvPicPr>
          <p:cNvPr id="18436" name="Picture 4" descr="What is Multimodal AI?">
            <a:extLst>
              <a:ext uri="{FF2B5EF4-FFF2-40B4-BE49-F238E27FC236}">
                <a16:creationId xmlns:a16="http://schemas.microsoft.com/office/drawing/2014/main" id="{34F9200A-D6F6-F9BA-08AF-5BFFF0804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49" y="1698626"/>
            <a:ext cx="8183301" cy="210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016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CD8D0CA3-C111-0F52-3060-5B96295E093B}"/>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5ACDB79C-9A09-5BBF-4501-5EF6AEDC84E7}"/>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724979B3-A3A0-74A3-E647-70C0C1DEC26E}"/>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C7BA84C9-86AD-B4A5-E219-8360AF118B61}"/>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35</a:t>
            </a:fld>
            <a:endParaRPr lang="fr" i="1" dirty="0">
              <a:solidFill>
                <a:srgbClr val="8F6A21"/>
              </a:solidFill>
            </a:endParaRPr>
          </a:p>
        </p:txBody>
      </p:sp>
      <p:sp>
        <p:nvSpPr>
          <p:cNvPr id="6" name="Google Shape;83;p15">
            <a:extLst>
              <a:ext uri="{FF2B5EF4-FFF2-40B4-BE49-F238E27FC236}">
                <a16:creationId xmlns:a16="http://schemas.microsoft.com/office/drawing/2014/main" id="{57AC0B8A-1FF6-8DF0-A2E0-7ACBC4613CE2}"/>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Where these Models Still Break?</a:t>
            </a:r>
          </a:p>
        </p:txBody>
      </p:sp>
      <p:sp>
        <p:nvSpPr>
          <p:cNvPr id="5" name="Google Shape;68;p14">
            <a:extLst>
              <a:ext uri="{FF2B5EF4-FFF2-40B4-BE49-F238E27FC236}">
                <a16:creationId xmlns:a16="http://schemas.microsoft.com/office/drawing/2014/main" id="{FCB2440A-A250-E928-9FED-2B7CAD5CF738}"/>
              </a:ext>
            </a:extLst>
          </p:cNvPr>
          <p:cNvSpPr txBox="1"/>
          <p:nvPr/>
        </p:nvSpPr>
        <p:spPr>
          <a:xfrm>
            <a:off x="676275" y="1322727"/>
            <a:ext cx="8247806" cy="2705263"/>
          </a:xfrm>
          <a:prstGeom prst="rect">
            <a:avLst/>
          </a:prstGeom>
          <a:noFill/>
          <a:ln>
            <a:noFill/>
          </a:ln>
        </p:spPr>
        <p:txBody>
          <a:bodyPr spcFirstLastPara="1" wrap="square" lIns="91425" tIns="91425" rIns="91425" bIns="91425" anchor="t" anchorCtr="0">
            <a:noAutofit/>
          </a:bodyPr>
          <a:lstStyle/>
          <a:p>
            <a:pPr marL="171450" lvl="0" indent="-171450" eaLnBrk="0" fontAlgn="base" hangingPunct="0">
              <a:spcBef>
                <a:spcPct val="0"/>
              </a:spcBef>
              <a:spcAft>
                <a:spcPct val="0"/>
              </a:spcAft>
              <a:buClrTx/>
              <a:buFont typeface="Wingdings" pitchFamily="2" charset="2"/>
              <a:buChar char="v"/>
            </a:pPr>
            <a:r>
              <a:rPr lang="fr-FR" sz="1200" b="1" dirty="0">
                <a:solidFill>
                  <a:srgbClr val="576182"/>
                </a:solidFill>
                <a:latin typeface="Verdana"/>
                <a:ea typeface="Verdana"/>
                <a:cs typeface="Verdana"/>
              </a:rPr>
              <a:t>Temporal </a:t>
            </a:r>
            <a:r>
              <a:rPr lang="fr-FR" sz="1200" b="1" dirty="0" err="1">
                <a:solidFill>
                  <a:srgbClr val="576182"/>
                </a:solidFill>
                <a:latin typeface="Verdana"/>
                <a:ea typeface="Verdana"/>
                <a:cs typeface="Verdana"/>
              </a:rPr>
              <a:t>coherence</a:t>
            </a:r>
            <a:r>
              <a:rPr lang="fr-FR" sz="1200" b="1" dirty="0">
                <a:solidFill>
                  <a:srgbClr val="576182"/>
                </a:solidFill>
                <a:latin typeface="Verdana"/>
                <a:ea typeface="Verdana"/>
                <a:cs typeface="Verdana"/>
              </a:rPr>
              <a:t> - </a:t>
            </a:r>
            <a:r>
              <a:rPr lang="en-US" altLang="en-US" sz="1200" dirty="0">
                <a:solidFill>
                  <a:srgbClr val="576182"/>
                </a:solidFill>
                <a:latin typeface="Verdana"/>
                <a:ea typeface="Verdana"/>
                <a:cs typeface="Verdana"/>
              </a:rPr>
              <a:t>identity drift, lighting/props change across shots; long-horizon memory is weak</a:t>
            </a:r>
            <a:endParaRPr lang="fr-FR" sz="1200" dirty="0">
              <a:solidFill>
                <a:srgbClr val="576182"/>
              </a:solidFill>
              <a:latin typeface="Verdana"/>
              <a:ea typeface="Verdana"/>
              <a:cs typeface="Verdana"/>
            </a:endParaRPr>
          </a:p>
          <a:p>
            <a:pPr marL="171450" indent="-171450">
              <a:lnSpc>
                <a:spcPct val="150000"/>
              </a:lnSpc>
              <a:buFont typeface="Wingdings" pitchFamily="2" charset="2"/>
              <a:buChar char="v"/>
            </a:pPr>
            <a:r>
              <a:rPr lang="fr-FR" sz="1200" b="1" dirty="0" err="1">
                <a:solidFill>
                  <a:srgbClr val="576182"/>
                </a:solidFill>
                <a:latin typeface="Verdana"/>
                <a:ea typeface="Verdana"/>
                <a:cs typeface="Verdana"/>
              </a:rPr>
              <a:t>Physics</a:t>
            </a:r>
            <a:r>
              <a:rPr lang="fr-FR" sz="1200" b="1" dirty="0">
                <a:solidFill>
                  <a:srgbClr val="576182"/>
                </a:solidFill>
                <a:latin typeface="Verdana"/>
                <a:ea typeface="Verdana"/>
                <a:cs typeface="Verdana"/>
              </a:rPr>
              <a:t> &amp; </a:t>
            </a:r>
            <a:r>
              <a:rPr lang="fr-FR" sz="1200" b="1" dirty="0" err="1">
                <a:solidFill>
                  <a:srgbClr val="576182"/>
                </a:solidFill>
                <a:latin typeface="Verdana"/>
                <a:ea typeface="Verdana"/>
                <a:cs typeface="Verdana"/>
              </a:rPr>
              <a:t>causality</a:t>
            </a:r>
            <a:r>
              <a:rPr lang="fr-FR" sz="1200" b="1" dirty="0">
                <a:solidFill>
                  <a:srgbClr val="576182"/>
                </a:solidFill>
                <a:latin typeface="Verdana"/>
                <a:ea typeface="Verdana"/>
                <a:cs typeface="Verdana"/>
              </a:rPr>
              <a:t> - </a:t>
            </a:r>
            <a:r>
              <a:rPr lang="en-US" sz="1200" dirty="0">
                <a:solidFill>
                  <a:srgbClr val="576182"/>
                </a:solidFill>
                <a:latin typeface="Verdana"/>
                <a:ea typeface="Verdana"/>
                <a:cs typeface="Verdana"/>
              </a:rPr>
              <a:t>brittle contact, hands, fluids; motion looks plausible but not causal</a:t>
            </a:r>
            <a:endParaRPr lang="fr-FR" sz="1200" dirty="0">
              <a:solidFill>
                <a:srgbClr val="576182"/>
              </a:solidFill>
              <a:latin typeface="Verdana"/>
              <a:ea typeface="Verdana"/>
              <a:cs typeface="Verdana"/>
            </a:endParaRPr>
          </a:p>
          <a:p>
            <a:pPr marL="171450" indent="-171450">
              <a:lnSpc>
                <a:spcPct val="150000"/>
              </a:lnSpc>
              <a:buFont typeface="Wingdings" pitchFamily="2" charset="2"/>
              <a:buChar char="v"/>
            </a:pPr>
            <a:r>
              <a:rPr lang="fr-FR" sz="1200" b="1" dirty="0" err="1">
                <a:solidFill>
                  <a:srgbClr val="576182"/>
                </a:solidFill>
                <a:latin typeface="Verdana"/>
                <a:ea typeface="Verdana"/>
                <a:cs typeface="Verdana"/>
              </a:rPr>
              <a:t>Text</a:t>
            </a:r>
            <a:r>
              <a:rPr lang="fr-FR" sz="1200" b="1" dirty="0">
                <a:solidFill>
                  <a:srgbClr val="576182"/>
                </a:solidFill>
                <a:latin typeface="Verdana"/>
                <a:ea typeface="Verdana"/>
                <a:cs typeface="Verdana"/>
              </a:rPr>
              <a:t>/</a:t>
            </a:r>
            <a:r>
              <a:rPr lang="fr-FR" sz="1200" b="1" dirty="0" err="1">
                <a:solidFill>
                  <a:srgbClr val="576182"/>
                </a:solidFill>
                <a:latin typeface="Verdana"/>
                <a:ea typeface="Verdana"/>
                <a:cs typeface="Verdana"/>
              </a:rPr>
              <a:t>symbols</a:t>
            </a:r>
            <a:r>
              <a:rPr lang="fr-FR" sz="1200" b="1" dirty="0">
                <a:solidFill>
                  <a:srgbClr val="576182"/>
                </a:solidFill>
                <a:latin typeface="Verdana"/>
                <a:ea typeface="Verdana"/>
                <a:cs typeface="Verdana"/>
              </a:rPr>
              <a:t> - </a:t>
            </a:r>
            <a:r>
              <a:rPr lang="en-US" sz="1200" dirty="0">
                <a:solidFill>
                  <a:srgbClr val="576182"/>
                </a:solidFill>
                <a:latin typeface="Verdana"/>
                <a:ea typeface="Verdana"/>
                <a:cs typeface="Verdana"/>
              </a:rPr>
              <a:t>on-object text, charts, UIs, music notation are unreliable (esp. across frames)</a:t>
            </a:r>
            <a:endParaRPr lang="fr-FR" sz="1200" dirty="0">
              <a:solidFill>
                <a:srgbClr val="576182"/>
              </a:solidFill>
              <a:latin typeface="Verdana"/>
              <a:ea typeface="Verdana"/>
              <a:cs typeface="Verdana"/>
            </a:endParaRPr>
          </a:p>
          <a:p>
            <a:pPr marL="171450" indent="-171450">
              <a:lnSpc>
                <a:spcPct val="150000"/>
              </a:lnSpc>
              <a:buFont typeface="Wingdings" pitchFamily="2" charset="2"/>
              <a:buChar char="v"/>
            </a:pPr>
            <a:r>
              <a:rPr lang="fr-FR" sz="1200" b="1" dirty="0">
                <a:solidFill>
                  <a:srgbClr val="576182"/>
                </a:solidFill>
                <a:latin typeface="Verdana"/>
                <a:ea typeface="Verdana"/>
                <a:cs typeface="Verdana"/>
              </a:rPr>
              <a:t>Long </a:t>
            </a:r>
            <a:r>
              <a:rPr lang="fr-FR" sz="1200" b="1" dirty="0" err="1">
                <a:solidFill>
                  <a:srgbClr val="576182"/>
                </a:solidFill>
                <a:latin typeface="Verdana"/>
                <a:ea typeface="Verdana"/>
                <a:cs typeface="Verdana"/>
              </a:rPr>
              <a:t>form</a:t>
            </a:r>
            <a:r>
              <a:rPr lang="fr-FR" sz="1200" b="1" dirty="0">
                <a:solidFill>
                  <a:srgbClr val="576182"/>
                </a:solidFill>
                <a:latin typeface="Verdana"/>
                <a:ea typeface="Verdana"/>
                <a:cs typeface="Verdana"/>
              </a:rPr>
              <a:t> &amp; Multi-shot - </a:t>
            </a:r>
            <a:r>
              <a:rPr lang="en-US" sz="1200" dirty="0">
                <a:solidFill>
                  <a:srgbClr val="576182"/>
                </a:solidFill>
                <a:latin typeface="Verdana"/>
                <a:ea typeface="Verdana"/>
                <a:cs typeface="Verdana"/>
              </a:rPr>
              <a:t>quality decays with duration; seams between shots are visible</a:t>
            </a:r>
            <a:endParaRPr lang="fr-FR" sz="1200" dirty="0">
              <a:solidFill>
                <a:srgbClr val="576182"/>
              </a:solidFill>
              <a:latin typeface="Verdana"/>
              <a:ea typeface="Verdana"/>
              <a:cs typeface="Verdana"/>
            </a:endParaRPr>
          </a:p>
          <a:p>
            <a:pPr marL="171450" indent="-171450">
              <a:lnSpc>
                <a:spcPct val="150000"/>
              </a:lnSpc>
              <a:buFont typeface="Wingdings" pitchFamily="2" charset="2"/>
              <a:buChar char="v"/>
            </a:pPr>
            <a:r>
              <a:rPr lang="fr-FR" sz="1200" b="1" dirty="0">
                <a:solidFill>
                  <a:srgbClr val="576182"/>
                </a:solidFill>
                <a:latin typeface="Verdana"/>
                <a:ea typeface="Verdana"/>
                <a:cs typeface="Verdana"/>
              </a:rPr>
              <a:t>Evaluation &amp; Data - </a:t>
            </a:r>
            <a:r>
              <a:rPr lang="en-US" sz="1200" dirty="0">
                <a:solidFill>
                  <a:srgbClr val="576182"/>
                </a:solidFill>
                <a:latin typeface="Verdana"/>
                <a:ea typeface="Verdana"/>
                <a:cs typeface="Verdana"/>
              </a:rPr>
              <a:t>no universal “coherence” metric; high-quality licensed video remains scarce; synthetic-on-synthetic drift</a:t>
            </a:r>
          </a:p>
        </p:txBody>
      </p:sp>
    </p:spTree>
    <p:extLst>
      <p:ext uri="{BB962C8B-B14F-4D97-AF65-F5344CB8AC3E}">
        <p14:creationId xmlns:p14="http://schemas.microsoft.com/office/powerpoint/2010/main" val="3211944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773448D7-DE11-6939-F23F-77D1F49AC3FD}"/>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7C1B8735-36FE-3F66-88D0-272B3BC649CD}"/>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137DBFFA-F333-1F89-9CF9-B150CD023E9A}"/>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4CCECA6C-2384-184F-124F-ADA9BC214FAA}"/>
              </a:ext>
            </a:extLst>
          </p:cNvPr>
          <p:cNvSpPr>
            <a:spLocks noGrp="1"/>
          </p:cNvSpPr>
          <p:nvPr>
            <p:ph type="sldNum" idx="12"/>
          </p:nvPr>
        </p:nvSpPr>
        <p:spPr>
          <a:xfrm>
            <a:off x="1632680" y="4574246"/>
            <a:ext cx="338624"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36</a:t>
            </a:fld>
            <a:endParaRPr lang="fr" i="1" dirty="0">
              <a:solidFill>
                <a:srgbClr val="8F6A21"/>
              </a:solidFill>
            </a:endParaRPr>
          </a:p>
        </p:txBody>
      </p:sp>
      <p:sp>
        <p:nvSpPr>
          <p:cNvPr id="6" name="Google Shape;83;p15">
            <a:extLst>
              <a:ext uri="{FF2B5EF4-FFF2-40B4-BE49-F238E27FC236}">
                <a16:creationId xmlns:a16="http://schemas.microsoft.com/office/drawing/2014/main" id="{5F48F103-B327-4CB2-FF85-C7CE8AF9F315}"/>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rPr>
              <a:t>Risks &amp; biases (safety + creativity)</a:t>
            </a:r>
            <a:endParaRPr lang="en-US" sz="2600" b="1" dirty="0">
              <a:solidFill>
                <a:srgbClr val="576182"/>
              </a:solidFill>
              <a:latin typeface="FUTURA MEDIUM" panose="020B0602020204020303" pitchFamily="34" charset="-79"/>
              <a:ea typeface="Verdana"/>
              <a:cs typeface="FUTURA MEDIUM" panose="020B0602020204020303" pitchFamily="34" charset="-79"/>
              <a:sym typeface="Verdana"/>
            </a:endParaRPr>
          </a:p>
        </p:txBody>
      </p:sp>
      <p:sp>
        <p:nvSpPr>
          <p:cNvPr id="5" name="Google Shape;68;p14">
            <a:extLst>
              <a:ext uri="{FF2B5EF4-FFF2-40B4-BE49-F238E27FC236}">
                <a16:creationId xmlns:a16="http://schemas.microsoft.com/office/drawing/2014/main" id="{F4BE3180-67BF-896D-33A8-E064FBD55B09}"/>
              </a:ext>
            </a:extLst>
          </p:cNvPr>
          <p:cNvSpPr txBox="1"/>
          <p:nvPr/>
        </p:nvSpPr>
        <p:spPr>
          <a:xfrm>
            <a:off x="676275" y="1322727"/>
            <a:ext cx="8247806" cy="2705263"/>
          </a:xfrm>
          <a:prstGeom prst="rect">
            <a:avLst/>
          </a:prstGeom>
          <a:noFill/>
          <a:ln>
            <a:noFill/>
          </a:ln>
        </p:spPr>
        <p:txBody>
          <a:bodyPr spcFirstLastPara="1" wrap="square" lIns="91425" tIns="91425" rIns="91425" bIns="91425" anchor="t" anchorCtr="0">
            <a:noAutofit/>
          </a:bodyPr>
          <a:lstStyle/>
          <a:p>
            <a:pPr marL="171450" lvl="0" indent="-171450" eaLnBrk="0" fontAlgn="base" hangingPunct="0">
              <a:spcBef>
                <a:spcPct val="0"/>
              </a:spcBef>
              <a:spcAft>
                <a:spcPct val="0"/>
              </a:spcAft>
              <a:buClrTx/>
              <a:buFont typeface="Wingdings" pitchFamily="2" charset="2"/>
              <a:buChar char="v"/>
            </a:pPr>
            <a:r>
              <a:rPr lang="en-US" sz="1200" b="1" dirty="0">
                <a:solidFill>
                  <a:srgbClr val="576182"/>
                </a:solidFill>
                <a:latin typeface="Verdana"/>
                <a:ea typeface="Verdana"/>
                <a:cs typeface="Verdana"/>
              </a:rPr>
              <a:t>Misinformation &amp; deepfakes </a:t>
            </a:r>
            <a:r>
              <a:rPr lang="fr-FR" sz="1200" b="1" dirty="0">
                <a:solidFill>
                  <a:srgbClr val="576182"/>
                </a:solidFill>
                <a:latin typeface="Verdana"/>
                <a:ea typeface="Verdana"/>
                <a:cs typeface="Verdana"/>
              </a:rPr>
              <a:t>- </a:t>
            </a:r>
            <a:r>
              <a:rPr lang="en-US" sz="1200" dirty="0">
                <a:solidFill>
                  <a:srgbClr val="576182"/>
                </a:solidFill>
                <a:latin typeface="Verdana"/>
                <a:ea typeface="Verdana"/>
                <a:cs typeface="Verdana"/>
              </a:rPr>
              <a:t>political deception, impersonation, harassment</a:t>
            </a:r>
            <a:endParaRPr lang="fr-FR" sz="1200" dirty="0">
              <a:solidFill>
                <a:srgbClr val="576182"/>
              </a:solidFill>
              <a:latin typeface="Verdana"/>
              <a:ea typeface="Verdana"/>
              <a:cs typeface="Verdana"/>
            </a:endParaRP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Copyright, consent, privacy </a:t>
            </a:r>
            <a:r>
              <a:rPr lang="fr-FR" sz="1200" b="1" dirty="0">
                <a:solidFill>
                  <a:srgbClr val="576182"/>
                </a:solidFill>
                <a:latin typeface="Verdana"/>
                <a:ea typeface="Verdana"/>
                <a:cs typeface="Verdana"/>
              </a:rPr>
              <a:t>- </a:t>
            </a:r>
            <a:r>
              <a:rPr lang="en-US" sz="1200" dirty="0">
                <a:solidFill>
                  <a:srgbClr val="576182"/>
                </a:solidFill>
                <a:latin typeface="Verdana"/>
                <a:ea typeface="Verdana"/>
                <a:cs typeface="Verdana"/>
              </a:rPr>
              <a:t>training on unlicensed media; likeness/style appropriation</a:t>
            </a:r>
            <a:endParaRPr lang="fr-FR" sz="1200" dirty="0">
              <a:solidFill>
                <a:srgbClr val="576182"/>
              </a:solidFill>
              <a:latin typeface="Verdana"/>
              <a:ea typeface="Verdana"/>
              <a:cs typeface="Verdana"/>
            </a:endParaRP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Bias &amp; representation</a:t>
            </a:r>
            <a:r>
              <a:rPr lang="fr-FR" sz="1200" b="1" dirty="0">
                <a:solidFill>
                  <a:srgbClr val="576182"/>
                </a:solidFill>
                <a:latin typeface="Verdana"/>
                <a:ea typeface="Verdana"/>
                <a:cs typeface="Verdana"/>
              </a:rPr>
              <a:t> - </a:t>
            </a:r>
            <a:r>
              <a:rPr lang="en-US" sz="1200" dirty="0">
                <a:solidFill>
                  <a:srgbClr val="576182"/>
                </a:solidFill>
                <a:latin typeface="Verdana"/>
                <a:ea typeface="Verdana"/>
                <a:cs typeface="Verdana"/>
              </a:rPr>
              <a:t>skewed aesthetics; stereotyping and under-representation</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Harmful content </a:t>
            </a:r>
            <a:r>
              <a:rPr lang="fr-FR" sz="1200" b="1" dirty="0">
                <a:solidFill>
                  <a:srgbClr val="576182"/>
                </a:solidFill>
                <a:latin typeface="Verdana"/>
                <a:ea typeface="Verdana"/>
                <a:cs typeface="Verdana"/>
              </a:rPr>
              <a:t>- </a:t>
            </a:r>
            <a:r>
              <a:rPr lang="en-US" sz="1200" dirty="0">
                <a:solidFill>
                  <a:srgbClr val="576182"/>
                </a:solidFill>
                <a:latin typeface="Verdana"/>
                <a:ea typeface="Verdana"/>
                <a:cs typeface="Verdana"/>
              </a:rPr>
              <a:t>non-consensual explicit media; minors; violent/abusive outputs</a:t>
            </a:r>
            <a:endParaRPr lang="fr-FR" sz="1200" dirty="0">
              <a:solidFill>
                <a:srgbClr val="576182"/>
              </a:solidFill>
              <a:latin typeface="Verdana"/>
              <a:ea typeface="Verdana"/>
              <a:cs typeface="Verdana"/>
            </a:endParaRP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Environmental footprint </a:t>
            </a:r>
            <a:r>
              <a:rPr lang="fr-FR" sz="1200" b="1" dirty="0">
                <a:solidFill>
                  <a:srgbClr val="576182"/>
                </a:solidFill>
                <a:latin typeface="Verdana"/>
                <a:ea typeface="Verdana"/>
                <a:cs typeface="Verdana"/>
              </a:rPr>
              <a:t>- </a:t>
            </a:r>
            <a:r>
              <a:rPr lang="en-US" sz="1200" dirty="0">
                <a:solidFill>
                  <a:srgbClr val="576182"/>
                </a:solidFill>
                <a:latin typeface="Verdana"/>
                <a:ea typeface="Verdana"/>
                <a:cs typeface="Verdana"/>
              </a:rPr>
              <a:t>energy/water cost of training/inference</a:t>
            </a:r>
          </a:p>
          <a:p>
            <a:pPr marL="171450" indent="-171450">
              <a:lnSpc>
                <a:spcPct val="150000"/>
              </a:lnSpc>
              <a:buFont typeface="Wingdings" pitchFamily="2" charset="2"/>
              <a:buChar char="v"/>
            </a:pPr>
            <a:r>
              <a:rPr lang="en-US" sz="1200" b="1" dirty="0">
                <a:solidFill>
                  <a:srgbClr val="576182"/>
                </a:solidFill>
                <a:latin typeface="Verdana"/>
                <a:ea typeface="Verdana"/>
                <a:cs typeface="Verdana"/>
              </a:rPr>
              <a:t>Opacity - </a:t>
            </a:r>
            <a:r>
              <a:rPr lang="en-US" sz="1200" dirty="0">
                <a:solidFill>
                  <a:srgbClr val="576182"/>
                </a:solidFill>
                <a:latin typeface="Verdana"/>
                <a:ea typeface="Verdana"/>
                <a:cs typeface="Verdana"/>
              </a:rPr>
              <a:t>closed data/weights; hard to audit or contest outputs</a:t>
            </a:r>
          </a:p>
        </p:txBody>
      </p:sp>
    </p:spTree>
    <p:extLst>
      <p:ext uri="{BB962C8B-B14F-4D97-AF65-F5344CB8AC3E}">
        <p14:creationId xmlns:p14="http://schemas.microsoft.com/office/powerpoint/2010/main" val="2753817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2"/>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5" name="Image 4" descr="Une image contenant texte, Police, Graphique, capture d’écran&#10;&#10;Description générée automatiquement">
            <a:extLst>
              <a:ext uri="{FF2B5EF4-FFF2-40B4-BE49-F238E27FC236}">
                <a16:creationId xmlns:a16="http://schemas.microsoft.com/office/drawing/2014/main" id="{B7F2A176-2A33-C6A9-3689-FD32952B1673}"/>
              </a:ext>
            </a:extLst>
          </p:cNvPr>
          <p:cNvPicPr>
            <a:picLocks noChangeAspect="1"/>
          </p:cNvPicPr>
          <p:nvPr/>
        </p:nvPicPr>
        <p:blipFill>
          <a:blip r:embed="rId4"/>
          <a:stretch>
            <a:fillRect/>
          </a:stretch>
        </p:blipFill>
        <p:spPr>
          <a:xfrm>
            <a:off x="2897735" y="1718580"/>
            <a:ext cx="3348530" cy="17063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35707DED-8193-AB94-7B3F-FA1F2B826A28}"/>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D302AF7E-E86B-93AC-B3BD-58025F5AA138}"/>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3BD9ECC5-1A2B-3595-CD1C-10100543F124}"/>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C5B61DFD-E9F8-634F-DFF0-1A9D9BEE32E8}"/>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4</a:t>
            </a:fld>
            <a:endParaRPr lang="fr" i="1" dirty="0">
              <a:solidFill>
                <a:srgbClr val="8F6A21"/>
              </a:solidFill>
            </a:endParaRPr>
          </a:p>
        </p:txBody>
      </p:sp>
      <p:sp>
        <p:nvSpPr>
          <p:cNvPr id="6" name="Google Shape;83;p15">
            <a:extLst>
              <a:ext uri="{FF2B5EF4-FFF2-40B4-BE49-F238E27FC236}">
                <a16:creationId xmlns:a16="http://schemas.microsoft.com/office/drawing/2014/main" id="{56C6942D-00DB-2666-E074-8E9632F4CABE}"/>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Image vs Video Generation, any Differences?</a:t>
            </a:r>
          </a:p>
        </p:txBody>
      </p:sp>
      <p:sp>
        <p:nvSpPr>
          <p:cNvPr id="7" name="Google Shape;68;p14">
            <a:extLst>
              <a:ext uri="{FF2B5EF4-FFF2-40B4-BE49-F238E27FC236}">
                <a16:creationId xmlns:a16="http://schemas.microsoft.com/office/drawing/2014/main" id="{DF45F46C-52F3-6C61-32A1-1ED4684EB822}"/>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Video generation is image generation with time – but time changes everything!</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Video generation adds physics, temporal coherence and multimodal alignment challenges.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However, both image and video generation models share core ideas:</a:t>
            </a:r>
          </a:p>
          <a:p>
            <a:pPr marL="171450" lvl="1" indent="-171450">
              <a:buFont typeface="Wingdings" pitchFamily="2" charset="2"/>
              <a:buChar char="v"/>
            </a:pPr>
            <a:endParaRPr lang="en-US" sz="1200" dirty="0">
              <a:solidFill>
                <a:srgbClr val="576182"/>
              </a:solidFill>
              <a:latin typeface="Verdana"/>
              <a:ea typeface="Verdana"/>
              <a:cs typeface="Verdana"/>
            </a:endParaRPr>
          </a:p>
          <a:p>
            <a:pPr marL="403225" lvl="1" indent="176213">
              <a:buFont typeface="Wingdings" pitchFamily="2" charset="2"/>
              <a:buChar char="v"/>
            </a:pPr>
            <a:r>
              <a:rPr lang="en-US" sz="1200" dirty="0">
                <a:solidFill>
                  <a:srgbClr val="576182"/>
                </a:solidFill>
                <a:latin typeface="Verdana"/>
                <a:ea typeface="Verdana"/>
                <a:cs typeface="Verdana"/>
              </a:rPr>
              <a:t>Both aim to model the data distribution for conditioned generation</a:t>
            </a:r>
          </a:p>
          <a:p>
            <a:pPr marL="403225" lvl="1" indent="176213">
              <a:buFont typeface="Wingdings" pitchFamily="2" charset="2"/>
              <a:buChar char="v"/>
            </a:pPr>
            <a:endParaRPr lang="en-US" sz="1200" dirty="0">
              <a:solidFill>
                <a:srgbClr val="576182"/>
              </a:solidFill>
              <a:latin typeface="Verdana"/>
              <a:ea typeface="Verdana"/>
              <a:cs typeface="Verdana"/>
            </a:endParaRPr>
          </a:p>
          <a:p>
            <a:pPr marL="403225" lvl="1" indent="176213">
              <a:buFont typeface="Wingdings" pitchFamily="2" charset="2"/>
              <a:buChar char="v"/>
            </a:pPr>
            <a:r>
              <a:rPr lang="en-US" sz="1200" dirty="0">
                <a:solidFill>
                  <a:srgbClr val="576182"/>
                </a:solidFill>
                <a:latin typeface="Verdana"/>
                <a:ea typeface="Verdana"/>
                <a:cs typeface="Verdana"/>
              </a:rPr>
              <a:t>Built upon the same foundational paradigms (Diffusion, Flow matching, Autoregressive Transformers)</a:t>
            </a:r>
          </a:p>
          <a:p>
            <a:pPr marL="403225" lvl="1" indent="176213">
              <a:buFont typeface="Wingdings" pitchFamily="2" charset="2"/>
              <a:buChar char="v"/>
            </a:pPr>
            <a:endParaRPr lang="en-US" sz="1200" dirty="0">
              <a:solidFill>
                <a:srgbClr val="576182"/>
              </a:solidFill>
              <a:latin typeface="Verdana"/>
              <a:ea typeface="Verdana"/>
              <a:cs typeface="Verdana"/>
            </a:endParaRPr>
          </a:p>
          <a:p>
            <a:pPr marL="403225" lvl="1" indent="176213">
              <a:buFont typeface="Wingdings" pitchFamily="2" charset="2"/>
              <a:buChar char="v"/>
            </a:pPr>
            <a:r>
              <a:rPr lang="en-US" sz="1200" dirty="0">
                <a:solidFill>
                  <a:srgbClr val="576182"/>
                </a:solidFill>
                <a:latin typeface="Verdana"/>
                <a:ea typeface="Verdana"/>
                <a:cs typeface="Verdana"/>
              </a:rPr>
              <a:t>Both rely on latent spaces (VAE/VQ-VAE) to compress high-dimension data</a:t>
            </a:r>
          </a:p>
          <a:p>
            <a:endParaRPr lang="en-US" sz="1200" dirty="0">
              <a:solidFill>
                <a:srgbClr val="576182"/>
              </a:solidFill>
              <a:latin typeface="Verdana"/>
              <a:ea typeface="Verdana"/>
              <a:cs typeface="Verdana"/>
            </a:endParaRP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spTree>
    <p:extLst>
      <p:ext uri="{BB962C8B-B14F-4D97-AF65-F5344CB8AC3E}">
        <p14:creationId xmlns:p14="http://schemas.microsoft.com/office/powerpoint/2010/main" val="3598656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D4F5E47D-C448-09A9-8730-FB025820DB03}"/>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1A77AACC-06BD-AE6F-B8EC-5A0291E35CE0}"/>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30E4BA23-BEDF-B8C9-89E6-751374F6B849}"/>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2DBE1025-0257-6F1A-483D-4DDA3D22A3FF}"/>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5</a:t>
            </a:fld>
            <a:endParaRPr lang="fr" i="1" dirty="0">
              <a:solidFill>
                <a:srgbClr val="8F6A21"/>
              </a:solidFill>
            </a:endParaRPr>
          </a:p>
        </p:txBody>
      </p:sp>
      <p:sp>
        <p:nvSpPr>
          <p:cNvPr id="6" name="Google Shape;83;p15">
            <a:extLst>
              <a:ext uri="{FF2B5EF4-FFF2-40B4-BE49-F238E27FC236}">
                <a16:creationId xmlns:a16="http://schemas.microsoft.com/office/drawing/2014/main" id="{2D9C8099-245E-5554-71F3-EAC966ABA7EF}"/>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Image vs Video Generation, any Differences?</a:t>
            </a:r>
          </a:p>
        </p:txBody>
      </p:sp>
      <p:pic>
        <p:nvPicPr>
          <p:cNvPr id="1026" name="Picture 2" descr="Building Google Veo 3 from Scratch Using Python | by Fareed Khan | Level Up  Coding">
            <a:extLst>
              <a:ext uri="{FF2B5EF4-FFF2-40B4-BE49-F238E27FC236}">
                <a16:creationId xmlns:a16="http://schemas.microsoft.com/office/drawing/2014/main" id="{50856BDC-1FE7-6423-BE67-5739682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203" y="1118361"/>
            <a:ext cx="3985591" cy="1608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Introduction to Diffusion Models and Stable Diffusion - Marvik">
            <a:extLst>
              <a:ext uri="{FF2B5EF4-FFF2-40B4-BE49-F238E27FC236}">
                <a16:creationId xmlns:a16="http://schemas.microsoft.com/office/drawing/2014/main" id="{3D09468C-B1E4-D2ED-6CAE-43FA0C1D26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047" y="2808653"/>
            <a:ext cx="3607904" cy="18014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8B6064-056E-9049-DC4D-E1E269F4BD01}"/>
              </a:ext>
            </a:extLst>
          </p:cNvPr>
          <p:cNvSpPr txBox="1"/>
          <p:nvPr/>
        </p:nvSpPr>
        <p:spPr>
          <a:xfrm>
            <a:off x="1194879" y="1660788"/>
            <a:ext cx="1302026" cy="461665"/>
          </a:xfrm>
          <a:prstGeom prst="rect">
            <a:avLst/>
          </a:prstGeom>
          <a:noFill/>
        </p:spPr>
        <p:txBody>
          <a:bodyPr wrap="square" rtlCol="0">
            <a:spAutoFit/>
          </a:bodyPr>
          <a:lstStyle/>
          <a:p>
            <a:r>
              <a:rPr lang="en-US" sz="1200" dirty="0">
                <a:solidFill>
                  <a:srgbClr val="576182"/>
                </a:solidFill>
                <a:latin typeface="Verdana"/>
                <a:ea typeface="Verdana"/>
                <a:cs typeface="Verdana"/>
              </a:rPr>
              <a:t>Veo 3 Architecture</a:t>
            </a:r>
          </a:p>
        </p:txBody>
      </p:sp>
      <p:sp>
        <p:nvSpPr>
          <p:cNvPr id="8" name="TextBox 7">
            <a:extLst>
              <a:ext uri="{FF2B5EF4-FFF2-40B4-BE49-F238E27FC236}">
                <a16:creationId xmlns:a16="http://schemas.microsoft.com/office/drawing/2014/main" id="{F0249E94-7007-99A8-3FFB-765BF846F9A2}"/>
              </a:ext>
            </a:extLst>
          </p:cNvPr>
          <p:cNvSpPr txBox="1"/>
          <p:nvPr/>
        </p:nvSpPr>
        <p:spPr>
          <a:xfrm>
            <a:off x="1194879" y="3247711"/>
            <a:ext cx="1399426" cy="461665"/>
          </a:xfrm>
          <a:prstGeom prst="rect">
            <a:avLst/>
          </a:prstGeom>
          <a:noFill/>
        </p:spPr>
        <p:txBody>
          <a:bodyPr wrap="square" rtlCol="0">
            <a:spAutoFit/>
          </a:bodyPr>
          <a:lstStyle/>
          <a:p>
            <a:r>
              <a:rPr lang="en-US" sz="1200" dirty="0">
                <a:solidFill>
                  <a:srgbClr val="576182"/>
                </a:solidFill>
                <a:latin typeface="Verdana"/>
                <a:ea typeface="Verdana"/>
                <a:cs typeface="Verdana"/>
              </a:rPr>
              <a:t>Stable Diffusion Architecture</a:t>
            </a:r>
          </a:p>
        </p:txBody>
      </p:sp>
    </p:spTree>
    <p:extLst>
      <p:ext uri="{BB962C8B-B14F-4D97-AF65-F5344CB8AC3E}">
        <p14:creationId xmlns:p14="http://schemas.microsoft.com/office/powerpoint/2010/main" val="173612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FC47B563-1392-C601-45B1-FFE6D2D10BCF}"/>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FD572690-1EBB-37E3-9B1C-0854E4EE3316}"/>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B4D75418-A067-1FE3-3890-42A88B44E75E}"/>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5FA2699A-4B02-98F8-24DA-65AF126DDB9D}"/>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6</a:t>
            </a:fld>
            <a:endParaRPr lang="fr" i="1" dirty="0">
              <a:solidFill>
                <a:srgbClr val="8F6A21"/>
              </a:solidFill>
            </a:endParaRPr>
          </a:p>
        </p:txBody>
      </p:sp>
      <p:sp>
        <p:nvSpPr>
          <p:cNvPr id="6" name="Google Shape;83;p15">
            <a:extLst>
              <a:ext uri="{FF2B5EF4-FFF2-40B4-BE49-F238E27FC236}">
                <a16:creationId xmlns:a16="http://schemas.microsoft.com/office/drawing/2014/main" id="{7E635049-46AD-07B7-DEFC-C1F9D1541F6B}"/>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High Dimensional Data Compression – Intuition</a:t>
            </a:r>
          </a:p>
        </p:txBody>
      </p:sp>
      <p:sp>
        <p:nvSpPr>
          <p:cNvPr id="7" name="Google Shape;68;p14">
            <a:extLst>
              <a:ext uri="{FF2B5EF4-FFF2-40B4-BE49-F238E27FC236}">
                <a16:creationId xmlns:a16="http://schemas.microsoft.com/office/drawing/2014/main" id="{6B1D3F70-D160-5F01-EC49-E85EA3410B99}"/>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Instead of storing or processing all the details of the data, we seek a compact and structured way to capture the essential features, reducing redundancy and preserving the key information.</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Efficient representations enable models to focus on meaningful patterns and relationships within the data.</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b="1" dirty="0">
                <a:solidFill>
                  <a:srgbClr val="576182"/>
                </a:solidFill>
                <a:latin typeface="Verdana"/>
                <a:ea typeface="Verdana"/>
                <a:cs typeface="Verdana"/>
              </a:rPr>
              <a:t>Example: </a:t>
            </a:r>
          </a:p>
          <a:p>
            <a:pPr marL="171450" lvl="1" indent="-171450">
              <a:buFont typeface="Wingdings" pitchFamily="2" charset="2"/>
              <a:buChar char="v"/>
            </a:pPr>
            <a:endParaRPr lang="en-US" sz="1200" dirty="0">
              <a:solidFill>
                <a:srgbClr val="576182"/>
              </a:solidFill>
              <a:latin typeface="Verdana"/>
              <a:ea typeface="Verdana"/>
              <a:cs typeface="Verdana"/>
            </a:endParaRPr>
          </a:p>
          <a:p>
            <a:pPr marL="688975" lvl="2" indent="-177800">
              <a:buFont typeface="Wingdings" pitchFamily="2" charset="2"/>
              <a:buChar char="v"/>
            </a:pPr>
            <a:r>
              <a:rPr lang="en-US" sz="1200" b="1" dirty="0">
                <a:solidFill>
                  <a:srgbClr val="576182"/>
                </a:solidFill>
                <a:latin typeface="Verdana"/>
                <a:ea typeface="Verdana"/>
                <a:cs typeface="Verdana"/>
              </a:rPr>
              <a:t>Sequence A – </a:t>
            </a:r>
            <a:r>
              <a:rPr lang="en-US" sz="1200" dirty="0">
                <a:solidFill>
                  <a:srgbClr val="576182"/>
                </a:solidFill>
                <a:latin typeface="Verdana"/>
                <a:ea typeface="Verdana"/>
                <a:cs typeface="Verdana"/>
              </a:rPr>
              <a:t>3, 7, 12, 19, 24</a:t>
            </a:r>
          </a:p>
          <a:p>
            <a:pPr marL="688975" lvl="2" indent="-177800">
              <a:buFont typeface="Wingdings" pitchFamily="2" charset="2"/>
              <a:buChar char="v"/>
            </a:pPr>
            <a:endParaRPr lang="en-US" sz="1200" dirty="0">
              <a:solidFill>
                <a:srgbClr val="576182"/>
              </a:solidFill>
              <a:latin typeface="Verdana"/>
              <a:ea typeface="Verdana"/>
              <a:cs typeface="Verdana"/>
            </a:endParaRPr>
          </a:p>
          <a:p>
            <a:pPr marL="688975" lvl="2" indent="-177800">
              <a:buFont typeface="Wingdings" pitchFamily="2" charset="2"/>
              <a:buChar char="v"/>
            </a:pPr>
            <a:r>
              <a:rPr lang="en-US" sz="1200" b="1" dirty="0">
                <a:solidFill>
                  <a:srgbClr val="576182"/>
                </a:solidFill>
                <a:latin typeface="Verdana"/>
                <a:ea typeface="Verdana"/>
                <a:cs typeface="Verdana"/>
              </a:rPr>
              <a:t>Sequence B – </a:t>
            </a:r>
            <a:r>
              <a:rPr lang="en-US" sz="1200" dirty="0">
                <a:solidFill>
                  <a:srgbClr val="576182"/>
                </a:solidFill>
                <a:latin typeface="Verdana"/>
                <a:ea typeface="Verdana"/>
                <a:cs typeface="Verdana"/>
              </a:rPr>
              <a:t>1, 3, 5, 7, 9, 11, 13, 15, 17, 19, 21, 23, 25, 27, 29</a:t>
            </a: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spTree>
    <p:extLst>
      <p:ext uri="{BB962C8B-B14F-4D97-AF65-F5344CB8AC3E}">
        <p14:creationId xmlns:p14="http://schemas.microsoft.com/office/powerpoint/2010/main" val="403868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908CD97-5840-78F3-623C-58D34045CA66}"/>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40273FF1-0CB5-B7D8-EF3E-5E5E42933A21}"/>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DF32B685-D9F8-1A25-1056-9E31CBACB9E2}"/>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543A3E61-A6E7-B275-A737-7C2427105089}"/>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7</a:t>
            </a:fld>
            <a:endParaRPr lang="fr" i="1" dirty="0">
              <a:solidFill>
                <a:srgbClr val="8F6A21"/>
              </a:solidFill>
            </a:endParaRPr>
          </a:p>
        </p:txBody>
      </p:sp>
      <p:sp>
        <p:nvSpPr>
          <p:cNvPr id="6" name="Google Shape;83;p15">
            <a:extLst>
              <a:ext uri="{FF2B5EF4-FFF2-40B4-BE49-F238E27FC236}">
                <a16:creationId xmlns:a16="http://schemas.microsoft.com/office/drawing/2014/main" id="{96856927-F41C-76C6-E9D1-593DD586A94A}"/>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What are </a:t>
            </a:r>
            <a:r>
              <a:rPr lang="en-US" sz="2600" b="1" dirty="0" err="1">
                <a:solidFill>
                  <a:srgbClr val="576182"/>
                </a:solidFill>
                <a:latin typeface="FUTURA MEDIUM" panose="020B0602020204020303" pitchFamily="34" charset="-79"/>
                <a:ea typeface="Verdana"/>
                <a:cs typeface="FUTURA MEDIUM" panose="020B0602020204020303" pitchFamily="34" charset="-79"/>
                <a:sym typeface="Verdana"/>
              </a:rPr>
              <a:t>AutoEncoders</a:t>
            </a:r>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a:t>
            </a:r>
          </a:p>
        </p:txBody>
      </p:sp>
      <p:sp>
        <p:nvSpPr>
          <p:cNvPr id="7" name="Google Shape;68;p14">
            <a:extLst>
              <a:ext uri="{FF2B5EF4-FFF2-40B4-BE49-F238E27FC236}">
                <a16:creationId xmlns:a16="http://schemas.microsoft.com/office/drawing/2014/main" id="{CC3C2D76-AD90-615C-B78D-786C29F25237}"/>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Autoencoders are a type of neural network architecture designed to learn efficient data representations in an unsupervised manner.</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Autoencoders learn to encode the input data into a compressed form and then decode it back to reconstruct the original input.</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It consists of 2 main parts:</a:t>
            </a:r>
          </a:p>
          <a:p>
            <a:pPr marL="515938" lvl="1" indent="-198438">
              <a:buFont typeface="Wingdings" pitchFamily="2" charset="2"/>
              <a:buChar char="v"/>
            </a:pPr>
            <a:r>
              <a:rPr lang="en-US" sz="1200" b="1" dirty="0">
                <a:solidFill>
                  <a:srgbClr val="576182"/>
                </a:solidFill>
                <a:latin typeface="Verdana"/>
                <a:ea typeface="Verdana"/>
                <a:cs typeface="Verdana"/>
              </a:rPr>
              <a:t>Encoder – </a:t>
            </a:r>
            <a:r>
              <a:rPr lang="en-US" sz="1200" dirty="0">
                <a:solidFill>
                  <a:srgbClr val="576182"/>
                </a:solidFill>
                <a:latin typeface="Verdana"/>
                <a:ea typeface="Verdana"/>
                <a:cs typeface="Verdana"/>
              </a:rPr>
              <a:t>compresses the input data into a lower-dimensional space (latent representation).</a:t>
            </a:r>
          </a:p>
          <a:p>
            <a:pPr marL="515938" lvl="1" indent="-198438">
              <a:buFont typeface="Wingdings" pitchFamily="2" charset="2"/>
              <a:buChar char="v"/>
            </a:pPr>
            <a:r>
              <a:rPr lang="en-US" sz="1200" b="1" dirty="0">
                <a:solidFill>
                  <a:srgbClr val="576182"/>
                </a:solidFill>
                <a:latin typeface="Verdana"/>
                <a:ea typeface="Verdana"/>
                <a:cs typeface="Verdana"/>
              </a:rPr>
              <a:t>Decoder - </a:t>
            </a:r>
            <a:r>
              <a:rPr lang="en-US" sz="1200" dirty="0">
                <a:solidFill>
                  <a:srgbClr val="576182"/>
                </a:solidFill>
                <a:latin typeface="Verdana"/>
                <a:ea typeface="Verdana"/>
                <a:cs typeface="Verdana"/>
              </a:rPr>
              <a:t>takes the latent representation and reconstructs it back to match the original input as closely as possible</a:t>
            </a: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pic>
        <p:nvPicPr>
          <p:cNvPr id="3074" name="Picture 2">
            <a:extLst>
              <a:ext uri="{FF2B5EF4-FFF2-40B4-BE49-F238E27FC236}">
                <a16:creationId xmlns:a16="http://schemas.microsoft.com/office/drawing/2014/main" id="{CC93A39E-F768-7137-7EE3-67370EF2F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610" y="3414512"/>
            <a:ext cx="4244009" cy="1159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503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A4E7F54D-FA0D-BA03-7E35-6BF0F77B52C9}"/>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29062957-A135-3FB8-906B-2D6461BE23FC}"/>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A97F24A3-BE24-73A7-85B8-1937D89B6267}"/>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64FE81D6-F61E-3020-83C2-668F0A9F863B}"/>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8</a:t>
            </a:fld>
            <a:endParaRPr lang="fr" i="1" dirty="0">
              <a:solidFill>
                <a:srgbClr val="8F6A21"/>
              </a:solidFill>
            </a:endParaRPr>
          </a:p>
        </p:txBody>
      </p:sp>
      <p:sp>
        <p:nvSpPr>
          <p:cNvPr id="6" name="Google Shape;83;p15">
            <a:extLst>
              <a:ext uri="{FF2B5EF4-FFF2-40B4-BE49-F238E27FC236}">
                <a16:creationId xmlns:a16="http://schemas.microsoft.com/office/drawing/2014/main" id="{938BA70F-7E50-E773-0455-D8CC53BE59A8}"/>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What about Variational </a:t>
            </a:r>
            <a:r>
              <a:rPr lang="en-US" sz="2600" b="1" dirty="0" err="1">
                <a:solidFill>
                  <a:srgbClr val="576182"/>
                </a:solidFill>
                <a:latin typeface="FUTURA MEDIUM" panose="020B0602020204020303" pitchFamily="34" charset="-79"/>
                <a:ea typeface="Verdana"/>
                <a:cs typeface="FUTURA MEDIUM" panose="020B0602020204020303" pitchFamily="34" charset="-79"/>
                <a:sym typeface="Verdana"/>
              </a:rPr>
              <a:t>AutoEncoders</a:t>
            </a:r>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a:t>
            </a:r>
          </a:p>
        </p:txBody>
      </p:sp>
      <mc:AlternateContent xmlns:mc="http://schemas.openxmlformats.org/markup-compatibility/2006" xmlns:a14="http://schemas.microsoft.com/office/drawing/2010/main">
        <mc:Choice Requires="a14">
          <p:sp>
            <p:nvSpPr>
              <p:cNvPr id="7" name="Google Shape;68;p14">
                <a:extLst>
                  <a:ext uri="{FF2B5EF4-FFF2-40B4-BE49-F238E27FC236}">
                    <a16:creationId xmlns:a16="http://schemas.microsoft.com/office/drawing/2014/main" id="{3C9F504F-4FAA-D5C1-3524-AB346EA6C78D}"/>
                  </a:ext>
                </a:extLst>
              </p:cNvPr>
              <p:cNvSpPr txBox="1"/>
              <p:nvPr/>
            </p:nvSpPr>
            <p:spPr>
              <a:xfrm>
                <a:off x="761998" y="1238249"/>
                <a:ext cx="4028663"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The key distinction between a VAE and a standard autoencoder is that instead of mapping the input to a fixed latent vector, VAEs aim to map it to a distribution.</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More precisely, the latent vector is replaced by two components: the mean </a:t>
                </a:r>
                <a14:m>
                  <m:oMath xmlns:m="http://schemas.openxmlformats.org/officeDocument/2006/math">
                    <m:r>
                      <a:rPr lang="fr-FR" sz="1200" b="0" i="1" smtClean="0">
                        <a:solidFill>
                          <a:srgbClr val="576182"/>
                        </a:solidFill>
                        <a:latin typeface="Cambria Math" panose="02040503050406030204" pitchFamily="18" charset="0"/>
                        <a:ea typeface="Verdana"/>
                        <a:cs typeface="Verdana"/>
                      </a:rPr>
                      <m:t>𝜇</m:t>
                    </m:r>
                  </m:oMath>
                </a14:m>
                <a:r>
                  <a:rPr lang="en-US" sz="1200" dirty="0">
                    <a:solidFill>
                      <a:srgbClr val="576182"/>
                    </a:solidFill>
                    <a:latin typeface="Verdana"/>
                    <a:ea typeface="Verdana"/>
                    <a:cs typeface="Verdana"/>
                  </a:rPr>
                  <a:t> and the standard deviation </a:t>
                </a:r>
                <a14:m>
                  <m:oMath xmlns:m="http://schemas.openxmlformats.org/officeDocument/2006/math">
                    <m:r>
                      <a:rPr lang="fr-FR" sz="1200" b="0" i="1" smtClean="0">
                        <a:solidFill>
                          <a:srgbClr val="576182"/>
                        </a:solidFill>
                        <a:latin typeface="Cambria Math" panose="02040503050406030204" pitchFamily="18" charset="0"/>
                        <a:ea typeface="Verdana"/>
                        <a:cs typeface="Verdana"/>
                      </a:rPr>
                      <m:t>𝜎</m:t>
                    </m:r>
                  </m:oMath>
                </a14:m>
                <a:r>
                  <a:rPr lang="en-US" sz="1200" dirty="0">
                    <a:solidFill>
                      <a:srgbClr val="576182"/>
                    </a:solidFill>
                    <a:latin typeface="Verdana"/>
                    <a:ea typeface="Verdana"/>
                    <a:cs typeface="Verdana"/>
                  </a:rPr>
                  <a:t>.</a:t>
                </a: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buFont typeface="Wingdings" pitchFamily="2" charset="2"/>
                  <a:buChar char="v"/>
                </a:pPr>
                <a:r>
                  <a:rPr lang="en-US" sz="1200" dirty="0">
                    <a:solidFill>
                      <a:srgbClr val="576182"/>
                    </a:solidFill>
                    <a:latin typeface="Verdana"/>
                    <a:ea typeface="Verdana"/>
                    <a:cs typeface="Verdana"/>
                  </a:rPr>
                  <a:t>This leads to two important characteristics of VAEs:</a:t>
                </a:r>
              </a:p>
              <a:p>
                <a:pPr marL="515938" lvl="1" indent="-198438">
                  <a:buFont typeface="Wingdings" pitchFamily="2" charset="2"/>
                  <a:buChar char="v"/>
                </a:pPr>
                <a:r>
                  <a:rPr lang="en-US" sz="1200" b="1" dirty="0">
                    <a:solidFill>
                      <a:srgbClr val="576182"/>
                    </a:solidFill>
                    <a:latin typeface="Verdana"/>
                    <a:ea typeface="Verdana"/>
                    <a:cs typeface="Verdana"/>
                  </a:rPr>
                  <a:t>Probabilistic Nature - </a:t>
                </a:r>
                <a:r>
                  <a:rPr lang="en-US" sz="1200" dirty="0">
                    <a:solidFill>
                      <a:srgbClr val="576182"/>
                    </a:solidFill>
                    <a:latin typeface="Verdana"/>
                    <a:ea typeface="Verdana"/>
                    <a:cs typeface="Verdana"/>
                  </a:rPr>
                  <a:t>The latent space of VAEs is probabilistic</a:t>
                </a:r>
              </a:p>
              <a:p>
                <a:pPr marL="515938" lvl="1" indent="-198438">
                  <a:buFont typeface="Wingdings" pitchFamily="2" charset="2"/>
                  <a:buChar char="v"/>
                </a:pPr>
                <a:r>
                  <a:rPr lang="en-US" sz="1200" b="1" dirty="0">
                    <a:solidFill>
                      <a:srgbClr val="576182"/>
                    </a:solidFill>
                    <a:latin typeface="Verdana"/>
                    <a:ea typeface="Verdana"/>
                    <a:cs typeface="Verdana"/>
                  </a:rPr>
                  <a:t>Generative Capabilities - </a:t>
                </a:r>
                <a:r>
                  <a:rPr lang="en-US" sz="1200" dirty="0">
                    <a:solidFill>
                      <a:srgbClr val="576182"/>
                    </a:solidFill>
                    <a:latin typeface="Verdana"/>
                    <a:ea typeface="Verdana"/>
                    <a:cs typeface="Verdana"/>
                  </a:rPr>
                  <a:t>Because of their stochastic nature, VAEs are generative models.</a:t>
                </a: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mc:Choice>
        <mc:Fallback xmlns="">
          <p:sp>
            <p:nvSpPr>
              <p:cNvPr id="7" name="Google Shape;68;p14">
                <a:extLst>
                  <a:ext uri="{FF2B5EF4-FFF2-40B4-BE49-F238E27FC236}">
                    <a16:creationId xmlns:a16="http://schemas.microsoft.com/office/drawing/2014/main" id="{3C9F504F-4FAA-D5C1-3524-AB346EA6C78D}"/>
                  </a:ext>
                </a:extLst>
              </p:cNvPr>
              <p:cNvSpPr txBox="1">
                <a:spLocks noRot="1" noChangeAspect="1" noMove="1" noResize="1" noEditPoints="1" noAdjustHandles="1" noChangeArrowheads="1" noChangeShapeType="1" noTextEdit="1"/>
              </p:cNvSpPr>
              <p:nvPr/>
            </p:nvSpPr>
            <p:spPr>
              <a:xfrm>
                <a:off x="761998" y="1238249"/>
                <a:ext cx="4028663" cy="3034647"/>
              </a:xfrm>
              <a:prstGeom prst="rect">
                <a:avLst/>
              </a:prstGeom>
              <a:blipFill>
                <a:blip r:embed="rId4"/>
                <a:stretch>
                  <a:fillRect b="-2083"/>
                </a:stretch>
              </a:blipFill>
              <a:ln>
                <a:noFill/>
              </a:ln>
            </p:spPr>
            <p:txBody>
              <a:bodyPr/>
              <a:lstStyle/>
              <a:p>
                <a:r>
                  <a:rPr lang="en-US">
                    <a:noFill/>
                  </a:rPr>
                  <a:t> </a:t>
                </a:r>
              </a:p>
            </p:txBody>
          </p:sp>
        </mc:Fallback>
      </mc:AlternateContent>
      <p:pic>
        <p:nvPicPr>
          <p:cNvPr id="5122" name="Picture 2">
            <a:extLst>
              <a:ext uri="{FF2B5EF4-FFF2-40B4-BE49-F238E27FC236}">
                <a16:creationId xmlns:a16="http://schemas.microsoft.com/office/drawing/2014/main" id="{FE5BBE25-C072-8098-6272-5166CD084B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0661" y="1431183"/>
            <a:ext cx="3368199" cy="264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442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2D650ED0-215E-AA53-41EF-4CE621057B3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683881DD-E8C1-A4F1-3483-BAFFC94EE9EC}"/>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78A72408-92FB-F4AB-726C-50A381DED7AC}"/>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77CCFD57-9794-A728-2136-9A1494DAC565}"/>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9</a:t>
            </a:fld>
            <a:endParaRPr lang="fr" i="1" dirty="0">
              <a:solidFill>
                <a:srgbClr val="8F6A21"/>
              </a:solidFill>
            </a:endParaRPr>
          </a:p>
        </p:txBody>
      </p:sp>
      <p:sp>
        <p:nvSpPr>
          <p:cNvPr id="6" name="Google Shape;83;p15">
            <a:extLst>
              <a:ext uri="{FF2B5EF4-FFF2-40B4-BE49-F238E27FC236}">
                <a16:creationId xmlns:a16="http://schemas.microsoft.com/office/drawing/2014/main" id="{1CA70E0F-08BF-F13B-1F56-D23249DF6CDD}"/>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Diffusion Models</a:t>
            </a:r>
          </a:p>
        </p:txBody>
      </p:sp>
      <p:pic>
        <p:nvPicPr>
          <p:cNvPr id="7170" name="Picture 2">
            <a:extLst>
              <a:ext uri="{FF2B5EF4-FFF2-40B4-BE49-F238E27FC236}">
                <a16:creationId xmlns:a16="http://schemas.microsoft.com/office/drawing/2014/main" id="{79E8C4DF-64EC-E610-68ED-90BC870E3B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361" y="1254994"/>
            <a:ext cx="5593278" cy="314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0001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2F53A56B5CE34D8FE722A057F39282" ma:contentTypeVersion="10" ma:contentTypeDescription="Crée un document." ma:contentTypeScope="" ma:versionID="b6d5cd0133f2f4ca8cf6dc007f91046c">
  <xsd:schema xmlns:xsd="http://www.w3.org/2001/XMLSchema" xmlns:xs="http://www.w3.org/2001/XMLSchema" xmlns:p="http://schemas.microsoft.com/office/2006/metadata/properties" xmlns:ns2="8331f2a9-3d78-4ed7-90dc-ef191c2dd8da" targetNamespace="http://schemas.microsoft.com/office/2006/metadata/properties" ma:root="true" ma:fieldsID="7ac0b43c4914e9480c755e58291651b3" ns2:_="">
    <xsd:import namespace="8331f2a9-3d78-4ed7-90dc-ef191c2dd8d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31f2a9-3d78-4ed7-90dc-ef191c2dd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A00DA6D-A6C5-411C-B31B-4CC4AD4494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31f2a9-3d78-4ed7-90dc-ef191c2dd8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EE4604-7B5E-4633-B808-5BE2512D4B9B}">
  <ds:schemaRefs>
    <ds:schemaRef ds:uri="http://schemas.microsoft.com/sharepoint/v3/contenttype/forms"/>
  </ds:schemaRefs>
</ds:datastoreItem>
</file>

<file path=customXml/itemProps3.xml><?xml version="1.0" encoding="utf-8"?>
<ds:datastoreItem xmlns:ds="http://schemas.openxmlformats.org/officeDocument/2006/customXml" ds:itemID="{D1813754-8597-48F1-85B5-8B2D3A8B5E16}">
  <ds:schemaRef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purl.org/dc/terms/"/>
    <ds:schemaRef ds:uri="http://www.w3.org/XML/1998/namespace"/>
    <ds:schemaRef ds:uri="http://schemas.microsoft.com/office/2006/documentManagement/types"/>
    <ds:schemaRef ds:uri="8331f2a9-3d78-4ed7-90dc-ef191c2dd8da"/>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8756</TotalTime>
  <Words>1741</Words>
  <Application>Microsoft Macintosh PowerPoint</Application>
  <PresentationFormat>On-screen Show (16:9)</PresentationFormat>
  <Paragraphs>237</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Cambria Math</vt:lpstr>
      <vt:lpstr>FUTURA MEDIUM</vt:lpstr>
      <vt:lpstr>Georgia</vt:lpstr>
      <vt:lpstr>Verdana</vt:lpstr>
      <vt:lpstr>Wingdings</vt:lpstr>
      <vt:lpstr>Simple Light</vt:lpstr>
      <vt:lpstr>Future of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présentation</dc:title>
  <dc:creator>Alex Kane</dc:creator>
  <cp:lastModifiedBy>Yasser KHALAFAOUI</cp:lastModifiedBy>
  <cp:revision>33</cp:revision>
  <dcterms:modified xsi:type="dcterms:W3CDTF">2025-10-29T12:44:11Z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0x010100DA2F53A56B5CE34D8FE722A057F39282</vt:lpwstr>
  </property>
</Properties>
</file>